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379" r:id="rId3"/>
    <p:sldId id="380" r:id="rId4"/>
    <p:sldId id="381" r:id="rId5"/>
    <p:sldId id="382" r:id="rId6"/>
    <p:sldId id="383" r:id="rId7"/>
    <p:sldId id="384" r:id="rId8"/>
    <p:sldId id="385" r:id="rId9"/>
    <p:sldId id="387" r:id="rId10"/>
    <p:sldId id="388" r:id="rId11"/>
    <p:sldId id="389" r:id="rId12"/>
    <p:sldId id="390" r:id="rId13"/>
    <p:sldId id="391" r:id="rId14"/>
    <p:sldId id="392" r:id="rId15"/>
    <p:sldId id="393" r:id="rId16"/>
    <p:sldId id="394" r:id="rId17"/>
    <p:sldId id="395" r:id="rId18"/>
    <p:sldId id="386" r:id="rId19"/>
    <p:sldId id="396" r:id="rId20"/>
    <p:sldId id="397" r:id="rId21"/>
    <p:sldId id="398" r:id="rId22"/>
    <p:sldId id="399" r:id="rId23"/>
    <p:sldId id="400" r:id="rId24"/>
    <p:sldId id="401" r:id="rId25"/>
    <p:sldId id="402" r:id="rId26"/>
    <p:sldId id="403" r:id="rId27"/>
    <p:sldId id="404" r:id="rId28"/>
    <p:sldId id="405" r:id="rId29"/>
    <p:sldId id="406" r:id="rId30"/>
    <p:sldId id="407" r:id="rId31"/>
    <p:sldId id="408" r:id="rId32"/>
    <p:sldId id="409" r:id="rId33"/>
    <p:sldId id="410" r:id="rId34"/>
    <p:sldId id="411" r:id="rId35"/>
    <p:sldId id="412" r:id="rId36"/>
    <p:sldId id="413" r:id="rId37"/>
    <p:sldId id="414" r:id="rId38"/>
    <p:sldId id="415" r:id="rId39"/>
    <p:sldId id="416" r:id="rId40"/>
    <p:sldId id="417" r:id="rId41"/>
    <p:sldId id="418" r:id="rId42"/>
    <p:sldId id="419" r:id="rId43"/>
    <p:sldId id="420" r:id="rId44"/>
    <p:sldId id="421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91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C9D3-67C5-4DCE-A140-70BADF168C7B}" type="datetimeFigureOut">
              <a:rPr lang="ko-KR" altLang="en-US" smtClean="0"/>
              <a:pPr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CC1-05EC-4FD6-A787-97BDBCE8B5E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596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C9D3-67C5-4DCE-A140-70BADF168C7B}" type="datetimeFigureOut">
              <a:rPr lang="ko-KR" altLang="en-US" smtClean="0"/>
              <a:pPr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CC1-05EC-4FD6-A787-97BDBCE8B5E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639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C9D3-67C5-4DCE-A140-70BADF168C7B}" type="datetimeFigureOut">
              <a:rPr lang="ko-KR" altLang="en-US" smtClean="0"/>
              <a:pPr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CC1-05EC-4FD6-A787-97BDBCE8B5E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975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D405508-11EA-4DBE-A2D7-910C74F03CEF}"/>
              </a:ext>
            </a:extLst>
          </p:cNvPr>
          <p:cNvSpPr txBox="1"/>
          <p:nvPr userDrawn="1"/>
        </p:nvSpPr>
        <p:spPr>
          <a:xfrm>
            <a:off x="6384033" y="1526203"/>
            <a:ext cx="5239380" cy="167738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맑은 고딕" pitchFamily="50" charset="-127"/>
              <a:cs typeface="Arial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[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강의교안 이용 안내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itchFamily="50" charset="-127"/>
              <a:cs typeface="Arial" charset="0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itchFamily="50" charset="-127"/>
              <a:cs typeface="Arial" charset="0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본 강의교안의 저작권은 한빛아카데미㈜에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/>
            </a:r>
            <a:b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</a:b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.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charset="0"/>
              <a:ea typeface="맑은 고딕" pitchFamily="50" charset="-127"/>
              <a:cs typeface="Arial" charset="0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F5BB9B3-840C-4CC8-AD47-D4BB0AAB01D6}"/>
              </a:ext>
            </a:extLst>
          </p:cNvPr>
          <p:cNvSpPr/>
          <p:nvPr userDrawn="1"/>
        </p:nvSpPr>
        <p:spPr>
          <a:xfrm>
            <a:off x="6246815" y="1052737"/>
            <a:ext cx="5515072" cy="4863821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8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2438" y="548680"/>
            <a:ext cx="1780689" cy="22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00_출간완료\Android Studio를 활용한 안드로이드프로그래밍_6판\표1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94" y="1523874"/>
            <a:ext cx="4229605" cy="39933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2067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431371" y="404814"/>
            <a:ext cx="11330516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DC87C2-641A-4A25-9B91-2E1786683F8A}"/>
              </a:ext>
            </a:extLst>
          </p:cNvPr>
          <p:cNvSpPr txBox="1"/>
          <p:nvPr userDrawn="1"/>
        </p:nvSpPr>
        <p:spPr>
          <a:xfrm>
            <a:off x="1094318" y="2073821"/>
            <a:ext cx="9897533" cy="152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맑은 고딕" pitchFamily="50" charset="-127"/>
              <a:cs typeface="Arial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[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강의교안 이용 안내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itchFamily="50" charset="-127"/>
              <a:cs typeface="Arial" charset="0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본 강의교안의 저작권은 한빛아카데미㈜에 있습니다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.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charset="0"/>
              <a:ea typeface="맑은 고딕" pitchFamily="50" charset="-127"/>
              <a:cs typeface="Arial" charset="0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2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이 자료를 무단으로 전제하거나 배포할 경우 저작권법 </a:t>
            </a:r>
            <a:r>
              <a:rPr kumimoji="0" lang="en-US" altLang="ko-KR" sz="12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136</a:t>
            </a:r>
            <a:r>
              <a:rPr kumimoji="0" lang="ko-KR" altLang="en-US" sz="12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조에 의거하여 처벌을 받을 수 있습니다</a:t>
            </a:r>
            <a:r>
              <a:rPr kumimoji="0" lang="en-US" altLang="ko-KR" sz="12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itchFamily="50" charset="-127"/>
              <a:cs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76E6E-66A1-49F7-9075-E3DA6D3E5F9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59430" y="1124744"/>
            <a:ext cx="10273141" cy="55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charset="0"/>
              </a:rPr>
              <a:t>IT CookBook, Android Studio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charset="0"/>
              </a:rPr>
              <a:t>를 활용한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charset="0"/>
              </a:rPr>
              <a:t>안드로이드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charset="0"/>
              </a:rPr>
              <a:t> 프로그래밍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charset="0"/>
              </a:rPr>
              <a:t>(6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charset="0"/>
              </a:rPr>
              <a:t>판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charset="0"/>
              </a:rPr>
              <a:t>)</a:t>
            </a:r>
            <a:endParaRPr kumimoji="1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굴림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99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373216"/>
            <a:ext cx="12192000" cy="148478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Picture 4" descr="C:\Users\김현용\Desktop\제호.jpg">
            <a:extLst>
              <a:ext uri="{FF2B5EF4-FFF2-40B4-BE49-F238E27FC236}">
                <a16:creationId xmlns:a16="http://schemas.microsoft.com/office/drawing/2014/main" id="{8A47DB1E-0B2D-4888-86CE-86A537C77F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956" y="301752"/>
            <a:ext cx="2121409" cy="2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46399CC-11A0-25BE-2B67-B6C769B2B9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" t="3887" r="-4137" b="11410"/>
          <a:stretch/>
        </p:blipFill>
        <p:spPr>
          <a:xfrm>
            <a:off x="2869546" y="301752"/>
            <a:ext cx="6452908" cy="491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385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1007435" y="768922"/>
            <a:ext cx="5447596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1007435" y="1851323"/>
            <a:ext cx="10153352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431371" y="404814"/>
            <a:ext cx="11330516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74342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815414" y="762423"/>
            <a:ext cx="5447596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1007435" y="1844824"/>
            <a:ext cx="10273141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431371" y="404814"/>
            <a:ext cx="11330516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13050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9403" y="184745"/>
            <a:ext cx="9121013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832992" y="908051"/>
            <a:ext cx="3119669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5952662" y="908051"/>
            <a:ext cx="311966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072331" y="908051"/>
            <a:ext cx="3119669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3119669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719403" y="1196752"/>
            <a:ext cx="10945216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8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04931" y="6525344"/>
            <a:ext cx="864096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Arial" charset="0"/>
              </a:rPr>
              <a:t>/ 68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992544" y="6525344"/>
            <a:ext cx="864096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921D178-B3E2-41DF-B6F9-C73B8CC656FA}" type="slidenum">
              <a:rPr kumimoji="0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Arial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9724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719403" y="184745"/>
            <a:ext cx="1008112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719402" y="1196752"/>
            <a:ext cx="5233259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6192011" y="1196752"/>
            <a:ext cx="5233259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24459" y="485909"/>
            <a:ext cx="1621367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832992" y="908051"/>
            <a:ext cx="3119669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5952662" y="908051"/>
            <a:ext cx="311966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9072331" y="908051"/>
            <a:ext cx="3119669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3119669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11404931" y="6525344"/>
            <a:ext cx="864096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Arial" charset="0"/>
              </a:rPr>
              <a:t>/ 33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0992544" y="6525344"/>
            <a:ext cx="864096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921D178-B3E2-41DF-B6F9-C73B8CC656FA}" type="slidenum">
              <a:rPr kumimoji="0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Arial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1239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12192001" cy="69269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12192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364" y="5631234"/>
            <a:ext cx="2540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4853099" y="6309321"/>
            <a:ext cx="229742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Kaiti Std R" panose="02020400000000000000" pitchFamily="18" charset="-128"/>
                <a:ea typeface="Adobe Kaiti Std R" panose="02020400000000000000" pitchFamily="18" charset="-128"/>
                <a:cs typeface="Arial" charset="0"/>
              </a:rPr>
              <a:t>Copyright© 2023 Hanbit Academy, Inc.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Kaiti Std R" panose="02020400000000000000" pitchFamily="18" charset="-128"/>
                <a:ea typeface="Adobe Kaiti Std R" panose="02020400000000000000" pitchFamily="18" charset="-128"/>
                <a:cs typeface="Arial" charset="0"/>
              </a:rPr>
              <a:t>All rights reserved.</a:t>
            </a:r>
            <a:endParaRPr kumimoji="0" lang="ko-KR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obe Kaiti Std R" panose="02020400000000000000" pitchFamily="18" charset="-128"/>
              <a:ea typeface="굴림" charset="-127"/>
              <a:cs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255C85-DC65-4BAA-5AD0-8C00994235FE}"/>
              </a:ext>
            </a:extLst>
          </p:cNvPr>
          <p:cNvSpPr txBox="1"/>
          <p:nvPr userDrawn="1"/>
        </p:nvSpPr>
        <p:spPr>
          <a:xfrm>
            <a:off x="3194537" y="2334359"/>
            <a:ext cx="6037385" cy="134522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Arial" charset="0"/>
              </a:rPr>
              <a:t>Thank You!</a:t>
            </a:r>
            <a:endParaRPr kumimoji="0" lang="ko-KR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762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C9D3-67C5-4DCE-A140-70BADF168C7B}" type="datetimeFigureOut">
              <a:rPr lang="ko-KR" altLang="en-US" smtClean="0"/>
              <a:pPr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CC1-05EC-4FD6-A787-97BDBCE8B5E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044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430743" y="404814"/>
            <a:ext cx="11330516" cy="6048375"/>
          </a:xfrm>
          <a:prstGeom prst="roundRect">
            <a:avLst>
              <a:gd name="adj" fmla="val 5013"/>
            </a:avLst>
          </a:prstGeom>
          <a:solidFill>
            <a:schemeClr val="accent2">
              <a:lumMod val="50000"/>
              <a:alpha val="84706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958802" y="3412605"/>
            <a:ext cx="10273141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Blip>
                <a:blip r:embed="rId2"/>
              </a:buBlip>
              <a:tabLst/>
              <a:defRPr/>
            </a:pP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958802" y="2348881"/>
            <a:ext cx="10273141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Blip>
                <a:blip r:embed="rId2"/>
              </a:buBlip>
              <a:tabLst/>
              <a:defRPr/>
            </a:pP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959430" y="3412605"/>
            <a:ext cx="10273141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959430" y="2348881"/>
            <a:ext cx="10273141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3354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C9D3-67C5-4DCE-A140-70BADF168C7B}" type="datetimeFigureOut">
              <a:rPr lang="ko-KR" altLang="en-US" smtClean="0"/>
              <a:pPr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CC1-05EC-4FD6-A787-97BDBCE8B5E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394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C9D3-67C5-4DCE-A140-70BADF168C7B}" type="datetimeFigureOut">
              <a:rPr lang="ko-KR" altLang="en-US" smtClean="0"/>
              <a:pPr/>
              <a:t>2023-03-13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CC1-05EC-4FD6-A787-97BDBCE8B5E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097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C9D3-67C5-4DCE-A140-70BADF168C7B}" type="datetimeFigureOut">
              <a:rPr lang="ko-KR" altLang="en-US" smtClean="0"/>
              <a:pPr/>
              <a:t>2023-03-13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CC1-05EC-4FD6-A787-97BDBCE8B5E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098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C9D3-67C5-4DCE-A140-70BADF168C7B}" type="datetimeFigureOut">
              <a:rPr lang="ko-KR" altLang="en-US" smtClean="0"/>
              <a:pPr/>
              <a:t>2023-03-13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CC1-05EC-4FD6-A787-97BDBCE8B5E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240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C9D3-67C5-4DCE-A140-70BADF168C7B}" type="datetimeFigureOut">
              <a:rPr lang="ko-KR" altLang="en-US" smtClean="0"/>
              <a:pPr/>
              <a:t>2023-03-13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CC1-05EC-4FD6-A787-97BDBCE8B5E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45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C9D3-67C5-4DCE-A140-70BADF168C7B}" type="datetimeFigureOut">
              <a:rPr lang="ko-KR" altLang="en-US" smtClean="0"/>
              <a:pPr/>
              <a:t>2023-03-13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CC1-05EC-4FD6-A787-97BDBCE8B5E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605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C9D3-67C5-4DCE-A140-70BADF168C7B}" type="datetimeFigureOut">
              <a:rPr lang="ko-KR" altLang="en-US" smtClean="0"/>
              <a:pPr/>
              <a:t>2023-03-13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CC1-05EC-4FD6-A787-97BDBCE8B5E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853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3C9D3-67C5-4DCE-A140-70BADF168C7B}" type="datetimeFigureOut">
              <a:rPr lang="ko-KR" altLang="en-US" smtClean="0"/>
              <a:pPr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F95CC1-05EC-4FD6-A787-97BDBCE8B5E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543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335360" y="274638"/>
            <a:ext cx="1161729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335360" y="1600200"/>
            <a:ext cx="11617291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534870"/>
            <a:ext cx="28448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fld id="{3C4A7B72-6AE8-49C2-8F32-E8A725FD610D}" type="datetimeFigureOut">
              <a:rPr lang="ko-KR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2023-03-13</a:t>
            </a:fld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525345"/>
            <a:ext cx="38608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515820"/>
            <a:ext cx="28448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fld id="{52DD98C4-AD35-4759-9571-E1AA62A00DA9}" type="slidenum">
              <a:rPr lang="ko-KR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974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1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/>
        </p:nvSpPr>
        <p:spPr>
          <a:xfrm>
            <a:off x="0" y="149250"/>
            <a:ext cx="7560840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2. Android Studio </a:t>
            </a:r>
            <a:r>
              <a:rPr lang="ko-KR" altLang="en-US" sz="18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설치</a:t>
            </a:r>
            <a:endParaRPr lang="ko-KR" altLang="en-US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텍스트 개체 틀 2"/>
          <p:cNvSpPr txBox="1">
            <a:spLocks/>
          </p:cNvSpPr>
          <p:nvPr/>
        </p:nvSpPr>
        <p:spPr>
          <a:xfrm>
            <a:off x="416052" y="764703"/>
            <a:ext cx="4463679" cy="4838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1800" b="1" dirty="0" smtClean="0"/>
              <a:t>1) Android Studio </a:t>
            </a:r>
            <a:r>
              <a:rPr lang="ko-KR" altLang="en-US" sz="1800" b="1" dirty="0" smtClean="0"/>
              <a:t>다운로드</a:t>
            </a:r>
            <a:endParaRPr lang="en-US" altLang="ko-KR" sz="1800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19" y="1509493"/>
            <a:ext cx="5099744" cy="126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텍스트 개체 틀 2"/>
          <p:cNvSpPr txBox="1">
            <a:spLocks/>
          </p:cNvSpPr>
          <p:nvPr/>
        </p:nvSpPr>
        <p:spPr>
          <a:xfrm>
            <a:off x="4838679" y="1608686"/>
            <a:ext cx="7344816" cy="288032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 smtClean="0"/>
              <a:t>‘</a:t>
            </a:r>
            <a:r>
              <a:rPr lang="en-US" altLang="ko-KR" sz="1400" dirty="0"/>
              <a:t>DOWNLOAD ANDROID STUDIO’</a:t>
            </a:r>
            <a:r>
              <a:rPr lang="ko-KR" altLang="en-US" sz="1400" dirty="0"/>
              <a:t>버튼을 클릭한다</a:t>
            </a:r>
            <a:r>
              <a:rPr lang="en-US" altLang="ko-KR" sz="1400" dirty="0"/>
              <a:t>.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978" y="3202516"/>
            <a:ext cx="5090285" cy="2820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텍스트 개체 틀 2"/>
          <p:cNvSpPr txBox="1">
            <a:spLocks/>
          </p:cNvSpPr>
          <p:nvPr/>
        </p:nvSpPr>
        <p:spPr>
          <a:xfrm>
            <a:off x="6341105" y="3682744"/>
            <a:ext cx="7344816" cy="288032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/>
              <a:t>라이선스에 </a:t>
            </a:r>
            <a:r>
              <a:rPr lang="ko-KR" altLang="en-US" sz="1400" dirty="0"/>
              <a:t>동의하고</a:t>
            </a:r>
            <a:r>
              <a:rPr lang="en-US" altLang="ko-KR" sz="1400" dirty="0"/>
              <a:t>‘DOWNLOAD ANDROID STUDIO </a:t>
            </a:r>
          </a:p>
          <a:p>
            <a:r>
              <a:rPr lang="en-US" altLang="ko-KR" sz="1400" dirty="0"/>
              <a:t>FOR WINDOWS’</a:t>
            </a:r>
            <a:r>
              <a:rPr lang="ko-KR" altLang="en-US" sz="1400" dirty="0"/>
              <a:t>버튼을 클릭한다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4029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60" y="155888"/>
            <a:ext cx="3641768" cy="2654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텍스트 개체 틀 2"/>
          <p:cNvSpPr txBox="1">
            <a:spLocks/>
          </p:cNvSpPr>
          <p:nvPr/>
        </p:nvSpPr>
        <p:spPr>
          <a:xfrm>
            <a:off x="158143" y="3121160"/>
            <a:ext cx="5143618" cy="504056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⑤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라이선스에 동의하고 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‘Next’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버튼을 클릭한다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285" y="299911"/>
            <a:ext cx="3744790" cy="2654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텍스트 개체 틀 2"/>
          <p:cNvSpPr txBox="1">
            <a:spLocks/>
          </p:cNvSpPr>
          <p:nvPr/>
        </p:nvSpPr>
        <p:spPr>
          <a:xfrm>
            <a:off x="7232285" y="3121160"/>
            <a:ext cx="4837884" cy="504056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⑥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설치가 완료되면 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‘Finish’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버튼을 클릭한다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324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14" y="107792"/>
            <a:ext cx="3641769" cy="2670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텍스트 개체 틀 2"/>
          <p:cNvSpPr txBox="1">
            <a:spLocks/>
          </p:cNvSpPr>
          <p:nvPr/>
        </p:nvSpPr>
        <p:spPr>
          <a:xfrm>
            <a:off x="0" y="3094783"/>
            <a:ext cx="3759100" cy="504056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200"/>
              </a:lnSpc>
            </a:pP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⑦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‘Next’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버튼을 클릭한다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894" y="230895"/>
            <a:ext cx="3744790" cy="2652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텍스트 개체 틀 2"/>
          <p:cNvSpPr txBox="1">
            <a:spLocks/>
          </p:cNvSpPr>
          <p:nvPr/>
        </p:nvSpPr>
        <p:spPr>
          <a:xfrm>
            <a:off x="6759171" y="3235460"/>
            <a:ext cx="5101652" cy="504056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00"/>
              </a:lnSpc>
            </a:pP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⑧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4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안드로이드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가상 디바이스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(AVD)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이름을 지정하고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‘Finish’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버튼을 클릭한다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ts val="2200"/>
              </a:lnSpc>
            </a:pP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그림은 디폴트로 주어지는 이름을 그대로 사용한 예이다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7500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194983" y="97713"/>
            <a:ext cx="2448272" cy="4546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800" b="1" dirty="0" smtClean="0"/>
              <a:t> 실행 디바이스 선택</a:t>
            </a:r>
            <a:endParaRPr lang="en-US" altLang="ko-KR" sz="1800" b="1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78" y="689609"/>
            <a:ext cx="4442776" cy="3382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텍스트 개체 틀 2"/>
          <p:cNvSpPr txBox="1">
            <a:spLocks/>
          </p:cNvSpPr>
          <p:nvPr/>
        </p:nvSpPr>
        <p:spPr>
          <a:xfrm>
            <a:off x="182960" y="4292652"/>
            <a:ext cx="5303439" cy="504056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00"/>
              </a:lnSpc>
            </a:pP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⑨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개발 타겟 디바이스 목록에 방금 만든 가상 디바이스가 나타나면 선택하고 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‘OK’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버튼을 클릭한다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ts val="22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6497515" y="233407"/>
            <a:ext cx="3960813" cy="454642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실행 결과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017" y="688049"/>
            <a:ext cx="2954568" cy="3252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텍스트 개체 틀 2"/>
          <p:cNvSpPr txBox="1">
            <a:spLocks/>
          </p:cNvSpPr>
          <p:nvPr/>
        </p:nvSpPr>
        <p:spPr>
          <a:xfrm>
            <a:off x="6691731" y="4292652"/>
            <a:ext cx="5327353" cy="504056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00"/>
              </a:lnSpc>
            </a:pP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⑩ </a:t>
            </a:r>
            <a:r>
              <a:rPr lang="ko-KR" altLang="en-US" sz="14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스마트폰으로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실행했던 결과와 동일하게 </a:t>
            </a:r>
            <a:endParaRPr lang="en-US" altLang="ko-KR" sz="14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ts val="2200"/>
              </a:lnSpc>
            </a:pP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상단 </a:t>
            </a:r>
            <a:r>
              <a:rPr lang="ko-KR" altLang="en-US" sz="14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액티비티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이름은 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‘Hello Android’</a:t>
            </a:r>
          </a:p>
          <a:p>
            <a:pPr>
              <a:lnSpc>
                <a:spcPts val="2200"/>
              </a:lnSpc>
            </a:pP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화면 중앙에는 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“Hello World!”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가 출력된다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ts val="2200"/>
              </a:lnSpc>
            </a:pP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사용 후에는 종료 버튼을 클릭하면 된다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777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/>
        </p:nvSpPr>
        <p:spPr>
          <a:xfrm>
            <a:off x="371236" y="-25258"/>
            <a:ext cx="7560840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smtClean="0"/>
              <a:t>4-2. </a:t>
            </a:r>
            <a:r>
              <a:rPr lang="ko-KR" altLang="en-US" sz="2000" smtClean="0"/>
              <a:t>스마트폰으로 실행하기</a:t>
            </a:r>
            <a:endParaRPr lang="ko-KR" altLang="en-US" sz="2000" dirty="0"/>
          </a:p>
        </p:txBody>
      </p:sp>
      <p:sp>
        <p:nvSpPr>
          <p:cNvPr id="3" name="텍스트 개체 틀 2"/>
          <p:cNvSpPr txBox="1">
            <a:spLocks/>
          </p:cNvSpPr>
          <p:nvPr/>
        </p:nvSpPr>
        <p:spPr>
          <a:xfrm>
            <a:off x="540975" y="534880"/>
            <a:ext cx="2852856" cy="2915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800" b="1" dirty="0" smtClean="0"/>
              <a:t>스마트폰 연결 및 실행</a:t>
            </a:r>
            <a:endParaRPr lang="en-US" altLang="ko-KR" sz="1800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36" y="954568"/>
            <a:ext cx="6978939" cy="4285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텍스트 개체 틀 2"/>
          <p:cNvSpPr txBox="1">
            <a:spLocks/>
          </p:cNvSpPr>
          <p:nvPr/>
        </p:nvSpPr>
        <p:spPr>
          <a:xfrm>
            <a:off x="188296" y="5499422"/>
            <a:ext cx="10265757" cy="288032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①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USB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케이블로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스마트폰과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PC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연결한 후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스마트폰의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접근 허용을 승인한다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ts val="22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②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안드로이드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스튜디오의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‘Run’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메뉴에서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‘Run app’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클릭하거나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‘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Run app’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메뉴 아이콘을 클릭한다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114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60" y="217924"/>
            <a:ext cx="6560991" cy="4038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텍스트 개체 틀 2"/>
          <p:cNvSpPr txBox="1">
            <a:spLocks/>
          </p:cNvSpPr>
          <p:nvPr/>
        </p:nvSpPr>
        <p:spPr>
          <a:xfrm>
            <a:off x="351660" y="4497769"/>
            <a:ext cx="7344816" cy="288032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2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③ 개발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타겟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디바이스 목록에서 연결된 </a:t>
            </a:r>
            <a:r>
              <a:rPr lang="ko-KR" altLang="en-US" sz="14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스마트폰을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선택하고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‘OK’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버튼을 클릭한다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351659" y="5196926"/>
            <a:ext cx="8827509" cy="288032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200"/>
              </a:lnSpc>
            </a:pP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케이블로 연결된 </a:t>
            </a:r>
            <a:r>
              <a:rPr lang="ko-KR" altLang="en-US" sz="14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스마트폰이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나타나지 않으면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제조사 홈페이지에서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‘</a:t>
            </a:r>
            <a:r>
              <a:rPr lang="ko-KR" altLang="en-US" sz="1400" dirty="0" smtClean="0">
                <a:solidFill>
                  <a:srgbClr val="EB5A53"/>
                </a:solidFill>
              </a:rPr>
              <a:t>통합 </a:t>
            </a:r>
            <a:r>
              <a:rPr lang="en-US" altLang="ko-KR" sz="1400" dirty="0" smtClean="0">
                <a:solidFill>
                  <a:srgbClr val="EB5A53"/>
                </a:solidFill>
              </a:rPr>
              <a:t>USB </a:t>
            </a:r>
            <a:r>
              <a:rPr lang="ko-KR" altLang="en-US" sz="1400" dirty="0" smtClean="0">
                <a:solidFill>
                  <a:srgbClr val="EB5A53"/>
                </a:solidFill>
              </a:rPr>
              <a:t>드라이버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’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를 </a:t>
            </a:r>
            <a:endParaRPr lang="en-US" altLang="ko-KR" sz="14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ts val="2200"/>
              </a:lnSpc>
            </a:pP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다운로드 받아 실행한다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또한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스마트폰을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400" dirty="0" smtClean="0">
                <a:solidFill>
                  <a:srgbClr val="EB5A53"/>
                </a:solidFill>
              </a:rPr>
              <a:t>개발자 모드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로 활성화해야 된다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25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63" y="667883"/>
            <a:ext cx="7286769" cy="1330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92" y="2207561"/>
            <a:ext cx="4450916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 descr="C:\Users\한혜인\Downloads\aa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054" y="2351775"/>
            <a:ext cx="5064327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2"/>
          <p:cNvSpPr txBox="1">
            <a:spLocks/>
          </p:cNvSpPr>
          <p:nvPr/>
        </p:nvSpPr>
        <p:spPr>
          <a:xfrm>
            <a:off x="284059" y="5513352"/>
            <a:ext cx="7344816" cy="288032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2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④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추가로 설치할 컴포넌트가 있으면 위와 같이 진행한다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 algn="ctr">
              <a:lnSpc>
                <a:spcPts val="22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417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0" y="122865"/>
            <a:ext cx="2448272" cy="4546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800" b="1" dirty="0" smtClean="0"/>
              <a:t>실행 결과</a:t>
            </a:r>
            <a:endParaRPr lang="en-US" altLang="ko-KR" sz="1800" b="1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96" y="802323"/>
            <a:ext cx="2448644" cy="4012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텍스트 개체 틀 2"/>
          <p:cNvSpPr txBox="1">
            <a:spLocks/>
          </p:cNvSpPr>
          <p:nvPr/>
        </p:nvSpPr>
        <p:spPr>
          <a:xfrm>
            <a:off x="3838120" y="2370585"/>
            <a:ext cx="4032448" cy="504056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200"/>
              </a:lnSpc>
            </a:pP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⑤ 상단의 </a:t>
            </a:r>
            <a:r>
              <a:rPr lang="ko-KR" altLang="en-US" sz="14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액티비티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이름은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‘Hello Android’      </a:t>
            </a:r>
          </a:p>
          <a:p>
            <a:pPr algn="ctr">
              <a:lnSpc>
                <a:spcPts val="22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화면 중앙에는 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“Hello World!”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가 출력된다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569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5008" y="114272"/>
            <a:ext cx="3570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1.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앱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프로젝트 구조와 실행 원리</a:t>
            </a:r>
          </a:p>
        </p:txBody>
      </p:sp>
      <p:sp>
        <p:nvSpPr>
          <p:cNvPr id="3" name="텍스트 개체 틀 1"/>
          <p:cNvSpPr txBox="1">
            <a:spLocks/>
          </p:cNvSpPr>
          <p:nvPr/>
        </p:nvSpPr>
        <p:spPr>
          <a:xfrm>
            <a:off x="395536" y="413020"/>
            <a:ext cx="7560840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8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프로젝트의 시작 </a:t>
            </a:r>
            <a:r>
              <a:rPr lang="en-US" altLang="ko-KR" sz="1800" dirty="0" smtClean="0">
                <a:latin typeface="HY견고딕" pitchFamily="18" charset="-127"/>
                <a:ea typeface="HY견고딕" pitchFamily="18" charset="-127"/>
              </a:rPr>
              <a:t>: Hello Android</a:t>
            </a:r>
            <a:endParaRPr lang="ko-KR" altLang="en-US" sz="18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696064" y="782352"/>
            <a:ext cx="7560840" cy="19668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 smtClean="0"/>
              <a:t>프로젝트 개요</a:t>
            </a:r>
            <a:endParaRPr lang="en-US" altLang="ko-KR" sz="1600" b="1" dirty="0" smtClean="0">
              <a:latin typeface="HY견고딕" pitchFamily="18" charset="-127"/>
              <a:ea typeface="HY견고딕" pitchFamily="18" charset="-127"/>
            </a:endParaRPr>
          </a:p>
          <a:p>
            <a:pPr marL="285750" indent="-285750" algn="l">
              <a:lnSpc>
                <a:spcPts val="2200"/>
              </a:lnSpc>
              <a:buFont typeface="Arial" pitchFamily="34" charset="0"/>
              <a:buChar char="•"/>
            </a:pPr>
            <a:r>
              <a:rPr lang="ko-KR" altLang="en-US" sz="1600" dirty="0" smtClean="0"/>
              <a:t>개요 </a:t>
            </a:r>
            <a:r>
              <a:rPr lang="en-US" altLang="ko-KR" sz="1600" dirty="0" smtClean="0"/>
              <a:t>: “</a:t>
            </a:r>
            <a:r>
              <a:rPr lang="ko-KR" altLang="en-US" sz="1600" dirty="0" smtClean="0"/>
              <a:t>안녕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안드로이드</a:t>
            </a:r>
            <a:r>
              <a:rPr lang="en-US" altLang="ko-KR" sz="1600" dirty="0" smtClean="0"/>
              <a:t>!” </a:t>
            </a:r>
            <a:r>
              <a:rPr lang="ko-KR" altLang="en-US" sz="1600" dirty="0" smtClean="0"/>
              <a:t>텍스트 출력하기</a:t>
            </a:r>
            <a:endParaRPr lang="en-US" altLang="ko-KR" sz="1600" dirty="0" smtClean="0">
              <a:latin typeface="HY견고딕" pitchFamily="18" charset="-127"/>
              <a:ea typeface="HY견고딕" pitchFamily="18" charset="-127"/>
            </a:endParaRPr>
          </a:p>
          <a:p>
            <a:pPr marL="285750" indent="-285750" algn="l">
              <a:lnSpc>
                <a:spcPts val="2200"/>
              </a:lnSpc>
              <a:buFont typeface="Arial" pitchFamily="34" charset="0"/>
              <a:buChar char="•"/>
            </a:pPr>
            <a:r>
              <a:rPr lang="ko-KR" altLang="en-US" sz="1600" dirty="0" smtClean="0"/>
              <a:t>어플리케이션 이름 </a:t>
            </a:r>
            <a:r>
              <a:rPr lang="en-US" altLang="ko-KR" sz="1600" dirty="0" smtClean="0"/>
              <a:t>: Hello Android</a:t>
            </a:r>
          </a:p>
          <a:p>
            <a:pPr marL="285750" indent="-285750" algn="l">
              <a:lnSpc>
                <a:spcPts val="2200"/>
              </a:lnSpc>
              <a:buFont typeface="Arial" pitchFamily="34" charset="0"/>
              <a:buChar char="•"/>
            </a:pPr>
            <a:r>
              <a:rPr lang="ko-KR" altLang="en-US" sz="1600" dirty="0" smtClean="0"/>
              <a:t>어플리케이션 라벨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안녕</a:t>
            </a:r>
            <a:endParaRPr lang="en-US" altLang="ko-KR" sz="1600" dirty="0" smtClean="0">
              <a:latin typeface="HY견고딕" pitchFamily="18" charset="-127"/>
              <a:ea typeface="HY견고딕" pitchFamily="18" charset="-127"/>
            </a:endParaRPr>
          </a:p>
          <a:p>
            <a:pPr algn="l"/>
            <a:endParaRPr lang="en-US" altLang="ko-KR" sz="1600" dirty="0" smtClean="0">
              <a:latin typeface="HY견고딕" pitchFamily="18" charset="-127"/>
              <a:ea typeface="HY견고딕" pitchFamily="18" charset="-127"/>
            </a:endParaRPr>
          </a:p>
          <a:p>
            <a:pPr marL="171450" indent="-171450" algn="l">
              <a:buFont typeface="Wingdings" panose="05000000000000000000" pitchFamily="2" charset="2"/>
              <a:buChar char="l"/>
            </a:pP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실행 예시</a:t>
            </a:r>
            <a:endParaRPr lang="en-US" altLang="ko-KR" sz="16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5" name="Picture 2" descr="C:\Users\한혜인\Downloads\캡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6" y="2907857"/>
            <a:ext cx="5551258" cy="325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개체 틀 2"/>
          <p:cNvSpPr txBox="1">
            <a:spLocks/>
          </p:cNvSpPr>
          <p:nvPr/>
        </p:nvSpPr>
        <p:spPr>
          <a:xfrm>
            <a:off x="2699792" y="6237312"/>
            <a:ext cx="1800200" cy="288032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/>
              <a:t>&lt;</a:t>
            </a:r>
            <a:r>
              <a:rPr lang="ko-KR" altLang="en-US" sz="1200" dirty="0" smtClean="0"/>
              <a:t>홈 화면</a:t>
            </a:r>
            <a:r>
              <a:rPr lang="en-US" altLang="ko-KR" sz="1200" dirty="0" smtClean="0"/>
              <a:t>&gt;</a:t>
            </a:r>
            <a:endParaRPr lang="en-US" altLang="ko-KR" sz="1200" dirty="0"/>
          </a:p>
        </p:txBody>
      </p:sp>
      <p:sp>
        <p:nvSpPr>
          <p:cNvPr id="7" name="텍스트 개체 틀 2"/>
          <p:cNvSpPr txBox="1">
            <a:spLocks/>
          </p:cNvSpPr>
          <p:nvPr/>
        </p:nvSpPr>
        <p:spPr>
          <a:xfrm>
            <a:off x="4932040" y="6237312"/>
            <a:ext cx="1944216" cy="288032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/>
              <a:t>&lt;</a:t>
            </a:r>
            <a:r>
              <a:rPr lang="ko-KR" altLang="en-US" sz="1200" dirty="0" err="1" smtClean="0"/>
              <a:t>액티비티</a:t>
            </a:r>
            <a:r>
              <a:rPr lang="ko-KR" altLang="en-US" sz="1200" dirty="0" smtClean="0"/>
              <a:t> 화면</a:t>
            </a:r>
            <a:r>
              <a:rPr lang="en-US" altLang="ko-KR" sz="1200" dirty="0" smtClean="0"/>
              <a:t>&gt;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850766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210897" y="175618"/>
            <a:ext cx="11350988" cy="1966810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안드로이드 앱 프로젝트 개발 순서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  <a:p>
            <a:pPr marL="285750" marR="0" lvl="0" indent="-285750" algn="l" defTabSz="914400" rtl="0" eaLnBrk="1" fontAlgn="auto" latinLnBrk="1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STEP 1. 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프로젝트 생성</a:t>
            </a:r>
            <a:endParaRPr kumimoji="0" lang="en-US" altLang="ko-KR" sz="15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  <a:p>
            <a:pPr marL="285750" marR="0" lvl="0" indent="-285750" algn="l" defTabSz="914400" rtl="0" eaLnBrk="1" fontAlgn="auto" latinLnBrk="1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STEP 2. 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파일 편집</a:t>
            </a:r>
            <a:endParaRPr kumimoji="0" lang="en-US" altLang="ko-KR" sz="15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  <a:p>
            <a:pPr marL="285750" marR="0" lvl="0" indent="-285750" algn="l" defTabSz="914400" rtl="0" eaLnBrk="1" fontAlgn="auto" latinLnBrk="1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STEP 3. 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프로젝트 실행</a:t>
            </a:r>
            <a:endParaRPr kumimoji="0" lang="en-US" altLang="ko-KR" sz="15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  <a:p>
            <a:pPr marL="285750" marR="0" lvl="0" indent="-285750" algn="l" defTabSz="914400" rtl="0" eaLnBrk="1" fontAlgn="auto" latinLnBrk="1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프로젝트가 생성된 후에는 개발 목적에 맞게 파일 편집과 프로젝트 실행을 반복하면서 원하는 결과가 나타나도록 함</a:t>
            </a:r>
            <a:endParaRPr kumimoji="0" lang="en-US" altLang="ko-KR" sz="15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876" y="2650099"/>
            <a:ext cx="7468247" cy="31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948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/>
        </p:nvSpPr>
        <p:spPr>
          <a:xfrm>
            <a:off x="0" y="114081"/>
            <a:ext cx="7560840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smtClean="0"/>
              <a:t>2. </a:t>
            </a:r>
            <a:r>
              <a:rPr lang="ko-KR" altLang="en-US" sz="2000" smtClean="0"/>
              <a:t>프로젝트 생성</a:t>
            </a:r>
            <a:endParaRPr lang="ko-KR" altLang="en-US" sz="2000" dirty="0"/>
          </a:p>
        </p:txBody>
      </p:sp>
      <p:sp>
        <p:nvSpPr>
          <p:cNvPr id="3" name="텍스트 개체 틀 2"/>
          <p:cNvSpPr txBox="1">
            <a:spLocks/>
          </p:cNvSpPr>
          <p:nvPr/>
        </p:nvSpPr>
        <p:spPr>
          <a:xfrm>
            <a:off x="87805" y="421804"/>
            <a:ext cx="2448272" cy="4546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800" b="1" smtClean="0"/>
              <a:t> 프로젝트 시작</a:t>
            </a:r>
            <a:endParaRPr lang="en-US" altLang="ko-KR" sz="1800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53" y="876446"/>
            <a:ext cx="3656082" cy="2716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텍스트 개체 틀 2"/>
          <p:cNvSpPr txBox="1">
            <a:spLocks/>
          </p:cNvSpPr>
          <p:nvPr/>
        </p:nvSpPr>
        <p:spPr>
          <a:xfrm>
            <a:off x="4491868" y="876446"/>
            <a:ext cx="7272240" cy="504056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00"/>
              </a:lnSpc>
            </a:pPr>
            <a:r>
              <a:rPr lang="ko-KR" altLang="en-US" sz="1400" dirty="0" smtClean="0"/>
              <a:t>①</a:t>
            </a:r>
            <a:r>
              <a:rPr lang="en-US" altLang="ko-KR" sz="1400" dirty="0" smtClean="0"/>
              <a:t>‘Start a new Android Studio Project’</a:t>
            </a:r>
            <a:r>
              <a:rPr lang="ko-KR" altLang="en-US" sz="1400" dirty="0" smtClean="0"/>
              <a:t>를 선택한다</a:t>
            </a:r>
            <a:r>
              <a:rPr lang="en-US" altLang="ko-KR" sz="1400" dirty="0" smtClean="0"/>
              <a:t>.</a:t>
            </a:r>
          </a:p>
          <a:p>
            <a:pPr>
              <a:lnSpc>
                <a:spcPts val="2200"/>
              </a:lnSpc>
            </a:pPr>
            <a:r>
              <a:rPr lang="en-US" altLang="ko-KR" sz="1400" dirty="0" smtClean="0"/>
              <a:t>(</a:t>
            </a:r>
            <a:r>
              <a:rPr lang="ko-KR" altLang="en-US" sz="1400" dirty="0" smtClean="0"/>
              <a:t>안드로이드 스튜디오를 처음 실행하면 안드로이드 스튜디오가 시작될 때 프로젝트 생성과정을 거치게 된다</a:t>
            </a:r>
            <a:r>
              <a:rPr lang="en-US" altLang="ko-KR" sz="1400" dirty="0" smtClean="0"/>
              <a:t>)</a:t>
            </a:r>
          </a:p>
          <a:p>
            <a:pPr>
              <a:lnSpc>
                <a:spcPts val="2200"/>
              </a:lnSpc>
            </a:pPr>
            <a:endParaRPr lang="en-US" altLang="ko-KR" sz="1400" dirty="0"/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470887" y="3695840"/>
            <a:ext cx="3960813" cy="454642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실행 디바이스와 </a:t>
            </a:r>
            <a:r>
              <a:rPr lang="ko-KR" altLang="en-US" b="1" dirty="0" err="1" smtClean="0"/>
              <a:t>액티비티</a:t>
            </a:r>
            <a:r>
              <a:rPr lang="ko-KR" altLang="en-US" b="1" dirty="0" smtClean="0"/>
              <a:t> 유형</a:t>
            </a:r>
            <a:endParaRPr lang="en-US" altLang="ko-KR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10" y="4150482"/>
            <a:ext cx="3749365" cy="2688569"/>
          </a:xfrm>
          <a:prstGeom prst="rect">
            <a:avLst/>
          </a:prstGeom>
        </p:spPr>
      </p:pic>
      <p:sp>
        <p:nvSpPr>
          <p:cNvPr id="8" name="텍스트 개체 틀 2"/>
          <p:cNvSpPr txBox="1">
            <a:spLocks/>
          </p:cNvSpPr>
          <p:nvPr/>
        </p:nvSpPr>
        <p:spPr>
          <a:xfrm>
            <a:off x="4660708" y="4150482"/>
            <a:ext cx="7103399" cy="504056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00"/>
              </a:lnSpc>
            </a:pPr>
            <a:r>
              <a:rPr lang="ko-KR" altLang="en-US" sz="1400" dirty="0" smtClean="0"/>
              <a:t>② 실행 디바이스로</a:t>
            </a:r>
            <a:r>
              <a:rPr lang="en-US" altLang="ko-KR" sz="1400" dirty="0" smtClean="0"/>
              <a:t>‘Phone and Tablet’ </a:t>
            </a:r>
            <a:r>
              <a:rPr lang="ko-KR" altLang="en-US" sz="1400" dirty="0" smtClean="0"/>
              <a:t>탭을 선택하고 </a:t>
            </a:r>
            <a:r>
              <a:rPr lang="ko-KR" altLang="en-US" sz="1400" dirty="0" err="1" smtClean="0"/>
              <a:t>액티비티</a:t>
            </a:r>
            <a:r>
              <a:rPr lang="ko-KR" altLang="en-US" sz="1400" dirty="0" smtClean="0"/>
              <a:t> 유형으로는 </a:t>
            </a:r>
            <a:r>
              <a:rPr lang="en-US" altLang="ko-KR" sz="1400" dirty="0" smtClean="0"/>
              <a:t>‘Empty Activity’</a:t>
            </a:r>
            <a:r>
              <a:rPr lang="ko-KR" altLang="en-US" sz="1400" dirty="0" smtClean="0"/>
              <a:t>를 선택한다</a:t>
            </a:r>
            <a:r>
              <a:rPr lang="en-US" altLang="ko-KR" sz="1400" dirty="0" smtClean="0"/>
              <a:t>.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41851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175728" y="237165"/>
            <a:ext cx="4598495" cy="2903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1800" b="1" dirty="0" smtClean="0"/>
              <a:t>2) Android Studio </a:t>
            </a:r>
            <a:r>
              <a:rPr lang="ko-KR" altLang="en-US" sz="1800" b="1" dirty="0" smtClean="0"/>
              <a:t>설치</a:t>
            </a:r>
            <a:endParaRPr lang="en-US" altLang="ko-KR" sz="1800" b="1" dirty="0"/>
          </a:p>
        </p:txBody>
      </p:sp>
      <p:pic>
        <p:nvPicPr>
          <p:cNvPr id="3" name="Picture 2" descr="C:\Users\한혜인\Downloads\a1 (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04" y="737440"/>
            <a:ext cx="3809941" cy="321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텍스트 개체 틀 2"/>
          <p:cNvSpPr txBox="1">
            <a:spLocks/>
          </p:cNvSpPr>
          <p:nvPr/>
        </p:nvSpPr>
        <p:spPr>
          <a:xfrm>
            <a:off x="4201722" y="1037384"/>
            <a:ext cx="3615084" cy="504056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Android Studio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설치 첫 화면에서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‘Next’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버튼을 클릭한다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.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</p:txBody>
      </p:sp>
      <p:pic>
        <p:nvPicPr>
          <p:cNvPr id="5" name="Picture 3" descr="C:\Users\한혜인\Downloads\a2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09" y="3779579"/>
            <a:ext cx="3827329" cy="3284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개체 틀 2"/>
          <p:cNvSpPr txBox="1">
            <a:spLocks/>
          </p:cNvSpPr>
          <p:nvPr/>
        </p:nvSpPr>
        <p:spPr>
          <a:xfrm>
            <a:off x="4838225" y="3951960"/>
            <a:ext cx="3615084" cy="504056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Android Studio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설치 구성요소를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모두 선택하고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‘Next’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버튼을 클릭한다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.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027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0" y="140449"/>
            <a:ext cx="2448272" cy="4546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 smtClean="0"/>
              <a:t> </a:t>
            </a:r>
            <a:r>
              <a:rPr lang="ko-KR" altLang="en-US" sz="2000" b="1" dirty="0" err="1" smtClean="0"/>
              <a:t>액티비티</a:t>
            </a:r>
            <a:r>
              <a:rPr lang="ko-KR" altLang="en-US" sz="2000" b="1" dirty="0" smtClean="0"/>
              <a:t> 유형</a:t>
            </a:r>
            <a:endParaRPr lang="en-US" altLang="ko-KR" sz="2000" b="1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22" y="882438"/>
            <a:ext cx="6697116" cy="5108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4135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-114418" y="142120"/>
            <a:ext cx="2448272" cy="4546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b="1" dirty="0" smtClean="0"/>
              <a:t>프로젝트 구성</a:t>
            </a:r>
            <a:endParaRPr lang="en-US" altLang="ko-KR" sz="1600" b="1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68" y="596762"/>
            <a:ext cx="3964235" cy="2946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67" y="3686209"/>
            <a:ext cx="4073221" cy="2925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텍스트 개체 틀 2"/>
          <p:cNvSpPr txBox="1">
            <a:spLocks/>
          </p:cNvSpPr>
          <p:nvPr/>
        </p:nvSpPr>
        <p:spPr>
          <a:xfrm>
            <a:off x="4809274" y="885464"/>
            <a:ext cx="8497639" cy="1966810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1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프로젝트 구성 요소 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: 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어플리케이션 이름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, 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패키지 이름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, 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프로젝트 저장 위치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		     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언어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, 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최소 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API 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레벨</a:t>
            </a:r>
            <a:endParaRPr kumimoji="0" lang="en-US" altLang="ko-KR" sz="15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  <a:p>
            <a:pPr marL="285750" marR="0" lvl="0" indent="-285750" algn="l" defTabSz="914400" rtl="0" eaLnBrk="1" fontAlgn="auto" latinLnBrk="1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어플리케이션 이름의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‘My Application’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을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‘Hello Android’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로 수정하면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, </a:t>
            </a:r>
          </a:p>
          <a:p>
            <a:pPr marR="0" lvl="0" algn="l" defTabSz="914400" rtl="0" eaLnBrk="1" fontAlgn="auto" latinLnBrk="1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5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패키지 이름은 자동으로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‘</a:t>
            </a:r>
            <a:r>
              <a:rPr kumimoji="0" lang="en-US" altLang="ko-KR" sz="15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com.example.helloandroid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’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로 수정됨</a:t>
            </a:r>
            <a:endParaRPr kumimoji="0" lang="en-US" altLang="ko-KR" sz="15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  <a:p>
            <a:pPr marL="285750" marR="0" lvl="0" indent="-285750" algn="l" defTabSz="914400" rtl="0" eaLnBrk="1" fontAlgn="auto" latinLnBrk="1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프로젝트가 저장될 위치는 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“C:\User\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사용자계정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\</a:t>
            </a:r>
            <a:r>
              <a:rPr kumimoji="0" lang="en-US" altLang="ko-KR" sz="15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AndroidStudioProjects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\</a:t>
            </a:r>
            <a:r>
              <a:rPr kumimoji="0" lang="en-US" altLang="ko-KR" sz="15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helloandroid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”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폴더가 디폴트로 지정됨</a:t>
            </a:r>
            <a:endParaRPr kumimoji="0" lang="en-US" altLang="ko-KR" sz="15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  <a:p>
            <a:pPr marL="285750" marR="0" lvl="0" indent="-285750" algn="l" defTabSz="914400" rtl="0" eaLnBrk="1" fontAlgn="auto" latinLnBrk="1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언어는 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Java 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또는 </a:t>
            </a:r>
            <a:r>
              <a:rPr kumimoji="0" lang="en-US" altLang="ko-KR" sz="15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Kotlin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 사용 가능</a:t>
            </a:r>
            <a:endParaRPr kumimoji="0" lang="en-US" altLang="ko-KR" sz="15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  <a:p>
            <a:pPr marL="285750" marR="0" lvl="0" indent="-285750" algn="l" defTabSz="914400" rtl="0" eaLnBrk="1" fontAlgn="auto" latinLnBrk="1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최소 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API 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레벨은 실행할 </a:t>
            </a:r>
            <a:r>
              <a:rPr kumimoji="0" lang="ko-KR" altLang="en-US" sz="15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스마트폰의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API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레벨을 고려해서 지정</a:t>
            </a:r>
            <a:endParaRPr kumimoji="0" lang="en-US" altLang="ko-KR" sz="15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  <a:p>
            <a:pPr marL="285750" marR="0" lvl="0" indent="-285750" algn="l" defTabSz="914400" rtl="0" eaLnBrk="1" fontAlgn="auto" latinLnBrk="1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ko-KR" sz="15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62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96597" y="87696"/>
            <a:ext cx="4589703" cy="4546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b="1" smtClean="0"/>
              <a:t> 안드로이드 스튜디오 기본 창 기능</a:t>
            </a:r>
            <a:endParaRPr lang="en-US" altLang="ko-KR" sz="2000" b="1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44" y="890246"/>
            <a:ext cx="11267508" cy="4675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888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413239" y="571273"/>
            <a:ext cx="4070956" cy="4134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 smtClean="0"/>
              <a:t> 스마트폰 연결 및 실행</a:t>
            </a:r>
            <a:endParaRPr lang="en-US" altLang="ko-KR" sz="2000" b="1" dirty="0"/>
          </a:p>
        </p:txBody>
      </p:sp>
      <p:sp>
        <p:nvSpPr>
          <p:cNvPr id="3" name="텍스트 개체 틀 1"/>
          <p:cNvSpPr txBox="1">
            <a:spLocks/>
          </p:cNvSpPr>
          <p:nvPr/>
        </p:nvSpPr>
        <p:spPr>
          <a:xfrm>
            <a:off x="79013" y="0"/>
            <a:ext cx="7560840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3-1. </a:t>
            </a:r>
            <a:r>
              <a:rPr lang="ko-KR" altLang="en-US" sz="18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스마트폰으로 실행하기</a:t>
            </a:r>
            <a:endParaRPr lang="ko-KR" altLang="en-US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59" y="984739"/>
            <a:ext cx="5526361" cy="3393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텍스트 개체 틀 2"/>
          <p:cNvSpPr txBox="1">
            <a:spLocks/>
          </p:cNvSpPr>
          <p:nvPr/>
        </p:nvSpPr>
        <p:spPr>
          <a:xfrm>
            <a:off x="621359" y="4786631"/>
            <a:ext cx="10272310" cy="288032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1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①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 USB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 케이블로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스마트폰과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PC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를 연결한 후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스마트폰의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 접근 허용을 승인한다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②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안드로이드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 스튜디오의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‘Run’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메뉴에서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‘Run app’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을 클릭하거나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,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Run app’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메뉴 아이콘을 클릭한다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3778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-158380" y="0"/>
            <a:ext cx="3402741" cy="518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 smtClean="0"/>
              <a:t>스마트폰 연결 및 실행</a:t>
            </a:r>
            <a:endParaRPr lang="en-US" altLang="ko-KR" sz="2000" b="1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77" y="600073"/>
            <a:ext cx="5511688" cy="3392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텍스트 개체 틀 2"/>
          <p:cNvSpPr txBox="1">
            <a:spLocks/>
          </p:cNvSpPr>
          <p:nvPr/>
        </p:nvSpPr>
        <p:spPr>
          <a:xfrm>
            <a:off x="117077" y="4313130"/>
            <a:ext cx="7344816" cy="288032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200"/>
              </a:lnSpc>
            </a:pPr>
            <a:r>
              <a:rPr lang="ko-KR" altLang="en-US" sz="1400" dirty="0"/>
              <a:t>③ 개발 </a:t>
            </a:r>
            <a:r>
              <a:rPr lang="ko-KR" altLang="en-US" sz="1400" dirty="0" err="1"/>
              <a:t>타겟</a:t>
            </a:r>
            <a:r>
              <a:rPr lang="ko-KR" altLang="en-US" sz="1400" dirty="0"/>
              <a:t> 디바이스 목록에서 연결된 </a:t>
            </a:r>
            <a:r>
              <a:rPr lang="ko-KR" altLang="en-US" sz="1400" dirty="0" err="1" smtClean="0"/>
              <a:t>스마트폰을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선택하고 </a:t>
            </a:r>
            <a:r>
              <a:rPr lang="en-US" altLang="ko-KR" sz="1400" dirty="0"/>
              <a:t>‘OK’</a:t>
            </a:r>
            <a:r>
              <a:rPr lang="ko-KR" altLang="en-US" sz="1400" dirty="0"/>
              <a:t>버튼을 클릭한다</a:t>
            </a:r>
            <a:r>
              <a:rPr lang="en-US" altLang="ko-KR" sz="1400" dirty="0" smtClean="0"/>
              <a:t>.</a:t>
            </a:r>
            <a:endParaRPr lang="en-US" altLang="ko-KR" sz="1400" dirty="0"/>
          </a:p>
        </p:txBody>
      </p:sp>
      <p:sp>
        <p:nvSpPr>
          <p:cNvPr id="5" name="직사각형 4"/>
          <p:cNvSpPr/>
          <p:nvPr/>
        </p:nvSpPr>
        <p:spPr>
          <a:xfrm>
            <a:off x="0" y="5210085"/>
            <a:ext cx="10747131" cy="656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200"/>
              </a:lnSpc>
            </a:pPr>
            <a:r>
              <a:rPr lang="ko-KR" altLang="en-US" dirty="0"/>
              <a:t>케이블로 연결된 스마트폰이 나타나지 않으면</a:t>
            </a:r>
            <a:r>
              <a:rPr lang="en-US" altLang="ko-KR" dirty="0"/>
              <a:t>, </a:t>
            </a:r>
            <a:r>
              <a:rPr lang="ko-KR" altLang="en-US" dirty="0"/>
              <a:t>제조사 홈페이지에서</a:t>
            </a:r>
            <a:r>
              <a:rPr lang="en-US" altLang="ko-KR" dirty="0"/>
              <a:t>‘</a:t>
            </a:r>
            <a:r>
              <a:rPr lang="ko-KR" altLang="en-US" dirty="0">
                <a:solidFill>
                  <a:srgbClr val="EB5A53"/>
                </a:solidFill>
              </a:rPr>
              <a:t>통합 </a:t>
            </a:r>
            <a:r>
              <a:rPr lang="en-US" altLang="ko-KR" dirty="0">
                <a:solidFill>
                  <a:srgbClr val="EB5A53"/>
                </a:solidFill>
              </a:rPr>
              <a:t>USB </a:t>
            </a:r>
            <a:r>
              <a:rPr lang="ko-KR" altLang="en-US" dirty="0">
                <a:solidFill>
                  <a:srgbClr val="EB5A53"/>
                </a:solidFill>
              </a:rPr>
              <a:t>드라이버</a:t>
            </a:r>
            <a:r>
              <a:rPr lang="en-US" altLang="ko-KR" dirty="0"/>
              <a:t>’</a:t>
            </a:r>
            <a:r>
              <a:rPr lang="ko-KR" altLang="en-US" dirty="0"/>
              <a:t>를 </a:t>
            </a:r>
            <a:endParaRPr lang="en-US" altLang="ko-KR" dirty="0"/>
          </a:p>
          <a:p>
            <a:pPr algn="ctr">
              <a:lnSpc>
                <a:spcPts val="2200"/>
              </a:lnSpc>
            </a:pPr>
            <a:r>
              <a:rPr lang="ko-KR" altLang="en-US" dirty="0"/>
              <a:t>다운로드 받아 실행한다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스마트폰을 </a:t>
            </a:r>
            <a:r>
              <a:rPr lang="ko-KR" altLang="en-US" dirty="0">
                <a:solidFill>
                  <a:srgbClr val="EB5A53"/>
                </a:solidFill>
              </a:rPr>
              <a:t>개발자 모드</a:t>
            </a:r>
            <a:r>
              <a:rPr lang="ko-KR" altLang="en-US" dirty="0"/>
              <a:t>로 활성화해야 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58113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197" y="382406"/>
            <a:ext cx="4715297" cy="86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66" y="1761464"/>
            <a:ext cx="4016680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 descr="C:\Users\한혜인\Downloads\aa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553" y="1657237"/>
            <a:ext cx="4698619" cy="2872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2"/>
          <p:cNvSpPr txBox="1">
            <a:spLocks/>
          </p:cNvSpPr>
          <p:nvPr/>
        </p:nvSpPr>
        <p:spPr>
          <a:xfrm>
            <a:off x="313066" y="4799747"/>
            <a:ext cx="7344816" cy="288032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200"/>
              </a:lnSpc>
            </a:pPr>
            <a:r>
              <a:rPr lang="ko-KR" altLang="en-US" sz="1400" dirty="0"/>
              <a:t>④</a:t>
            </a:r>
            <a:r>
              <a:rPr lang="en-US" altLang="ko-KR" sz="1400" dirty="0"/>
              <a:t> </a:t>
            </a:r>
            <a:r>
              <a:rPr lang="ko-KR" altLang="en-US" sz="1400" dirty="0"/>
              <a:t>추가로 설치할 컴포넌트가 있으면 위와 같이 진행한다</a:t>
            </a:r>
            <a:r>
              <a:rPr lang="en-US" altLang="ko-KR" sz="1400" dirty="0"/>
              <a:t>.</a:t>
            </a:r>
          </a:p>
          <a:p>
            <a:pPr algn="ctr">
              <a:lnSpc>
                <a:spcPts val="2200"/>
              </a:lnSpc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5385748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/>
        </p:nvSpPr>
        <p:spPr>
          <a:xfrm>
            <a:off x="395536" y="413020"/>
            <a:ext cx="7560840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smtClean="0"/>
              <a:t>3-1. </a:t>
            </a:r>
            <a:r>
              <a:rPr lang="ko-KR" altLang="en-US" sz="2000" smtClean="0"/>
              <a:t>스마트폰으로 실행하기</a:t>
            </a:r>
            <a:endParaRPr lang="ko-KR" altLang="en-US" sz="2000" dirty="0"/>
          </a:p>
        </p:txBody>
      </p:sp>
      <p:sp>
        <p:nvSpPr>
          <p:cNvPr id="3" name="텍스트 개체 틀 2"/>
          <p:cNvSpPr txBox="1">
            <a:spLocks/>
          </p:cNvSpPr>
          <p:nvPr/>
        </p:nvSpPr>
        <p:spPr>
          <a:xfrm>
            <a:off x="395536" y="958134"/>
            <a:ext cx="2448272" cy="4546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b="1" smtClean="0"/>
              <a:t> 실행 결과</a:t>
            </a:r>
            <a:endParaRPr lang="en-US" altLang="ko-KR" sz="2000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628800"/>
            <a:ext cx="2448644" cy="4012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텍스트 개체 틀 2"/>
          <p:cNvSpPr txBox="1">
            <a:spLocks/>
          </p:cNvSpPr>
          <p:nvPr/>
        </p:nvSpPr>
        <p:spPr>
          <a:xfrm>
            <a:off x="4101889" y="1517731"/>
            <a:ext cx="4032448" cy="504056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⑤ 상단의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액티비티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 이름은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‘Hello Android’      </a:t>
            </a:r>
          </a:p>
          <a:p>
            <a:pPr marL="0" marR="0" lvl="0" indent="0" algn="ctr" defTabSz="914400" rtl="0" eaLnBrk="1" fontAlgn="auto" latinLnBrk="1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   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화면 중앙에는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“Hello World!”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가 출력된다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.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769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/>
        </p:nvSpPr>
        <p:spPr>
          <a:xfrm>
            <a:off x="131766" y="87704"/>
            <a:ext cx="7560840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smtClean="0"/>
              <a:t>3-2. </a:t>
            </a:r>
            <a:r>
              <a:rPr lang="ko-KR" altLang="en-US" sz="2000" smtClean="0"/>
              <a:t>안드로이드 가상 디바이스로 실행하기</a:t>
            </a:r>
            <a:endParaRPr lang="ko-KR" altLang="en-US" sz="2000" dirty="0"/>
          </a:p>
        </p:txBody>
      </p:sp>
      <p:sp>
        <p:nvSpPr>
          <p:cNvPr id="3" name="텍스트 개체 틀 2"/>
          <p:cNvSpPr txBox="1">
            <a:spLocks/>
          </p:cNvSpPr>
          <p:nvPr/>
        </p:nvSpPr>
        <p:spPr>
          <a:xfrm>
            <a:off x="131766" y="519752"/>
            <a:ext cx="4150087" cy="5629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b="1" smtClean="0"/>
              <a:t> 실행 및 가상 디바이스 만들기</a:t>
            </a:r>
            <a:endParaRPr lang="en-US" altLang="ko-KR" sz="2000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81" y="1082687"/>
            <a:ext cx="5526361" cy="3373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텍스트 개체 틀 2"/>
          <p:cNvSpPr txBox="1">
            <a:spLocks/>
          </p:cNvSpPr>
          <p:nvPr/>
        </p:nvSpPr>
        <p:spPr>
          <a:xfrm>
            <a:off x="609444" y="4730610"/>
            <a:ext cx="11154663" cy="288032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00"/>
              </a:lnSpc>
            </a:pPr>
            <a:r>
              <a:rPr lang="ko-KR" altLang="en-US" sz="1400" dirty="0" smtClean="0"/>
              <a:t>①</a:t>
            </a:r>
            <a:r>
              <a:rPr lang="en-US" altLang="ko-KR" sz="1400" dirty="0" smtClean="0"/>
              <a:t> </a:t>
            </a:r>
            <a:r>
              <a:rPr lang="ko-KR" altLang="en-US" sz="1400" dirty="0" err="1" smtClean="0"/>
              <a:t>안드로이드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스튜디오의</a:t>
            </a:r>
            <a:r>
              <a:rPr lang="en-US" altLang="ko-KR" sz="1400" dirty="0"/>
              <a:t>‘Run’</a:t>
            </a:r>
            <a:r>
              <a:rPr lang="ko-KR" altLang="en-US" sz="1400" dirty="0"/>
              <a:t>메뉴에서 </a:t>
            </a:r>
            <a:r>
              <a:rPr lang="en-US" altLang="ko-KR" sz="1400" dirty="0"/>
              <a:t>‘Run app’</a:t>
            </a:r>
            <a:r>
              <a:rPr lang="ko-KR" altLang="en-US" sz="1400" dirty="0"/>
              <a:t>을 클릭하거나</a:t>
            </a:r>
            <a:r>
              <a:rPr lang="en-US" altLang="ko-KR" sz="1400" dirty="0"/>
              <a:t>, </a:t>
            </a:r>
            <a:r>
              <a:rPr lang="en-US" altLang="ko-KR" sz="1400" dirty="0" smtClean="0"/>
              <a:t>‘</a:t>
            </a:r>
            <a:r>
              <a:rPr lang="en-US" altLang="ko-KR" sz="1400" dirty="0"/>
              <a:t>Run app’</a:t>
            </a:r>
            <a:r>
              <a:rPr lang="ko-KR" altLang="en-US" sz="1400" dirty="0"/>
              <a:t>메뉴 아이콘을 클릭한다</a:t>
            </a:r>
            <a:r>
              <a:rPr lang="en-US" altLang="ko-KR" sz="1400" dirty="0" smtClean="0"/>
              <a:t>.</a:t>
            </a:r>
          </a:p>
          <a:p>
            <a:pPr>
              <a:lnSpc>
                <a:spcPts val="2200"/>
              </a:lnSpc>
            </a:pPr>
            <a:r>
              <a:rPr lang="ko-KR" altLang="en-US" sz="1400" dirty="0" smtClean="0"/>
              <a:t>② 사용 가능한 가상 디바이스가 목록에 나타나지 않으면 가상 디바이스를 만들기 위해 </a:t>
            </a:r>
            <a:r>
              <a:rPr lang="en-US" altLang="ko-KR" sz="1400" dirty="0" smtClean="0"/>
              <a:t>‘Create New Virtual Device’</a:t>
            </a:r>
            <a:r>
              <a:rPr lang="ko-KR" altLang="en-US" sz="1400" dirty="0" smtClean="0"/>
              <a:t>버튼을 클릭한다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561343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/>
        </p:nvSpPr>
        <p:spPr>
          <a:xfrm>
            <a:off x="219690" y="122874"/>
            <a:ext cx="7560840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smtClean="0"/>
              <a:t>3-2. </a:t>
            </a:r>
            <a:r>
              <a:rPr lang="ko-KR" altLang="en-US" sz="2000" smtClean="0"/>
              <a:t>안드로이드 가상 디바이스로 실행하기</a:t>
            </a:r>
            <a:endParaRPr lang="ko-KR" altLang="en-US" sz="2000" dirty="0"/>
          </a:p>
        </p:txBody>
      </p:sp>
      <p:sp>
        <p:nvSpPr>
          <p:cNvPr id="3" name="텍스트 개체 틀 2"/>
          <p:cNvSpPr txBox="1">
            <a:spLocks/>
          </p:cNvSpPr>
          <p:nvPr/>
        </p:nvSpPr>
        <p:spPr>
          <a:xfrm>
            <a:off x="219690" y="554922"/>
            <a:ext cx="4194049" cy="5101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800" b="1" smtClean="0"/>
              <a:t> 가상 디바이스 만들기</a:t>
            </a:r>
            <a:endParaRPr lang="en-US" altLang="ko-KR" sz="1800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74" y="1065103"/>
            <a:ext cx="3656083" cy="2650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729" y="1036833"/>
            <a:ext cx="3744791" cy="2707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텍스트 개체 틀 2"/>
          <p:cNvSpPr txBox="1">
            <a:spLocks/>
          </p:cNvSpPr>
          <p:nvPr/>
        </p:nvSpPr>
        <p:spPr>
          <a:xfrm>
            <a:off x="437163" y="4132275"/>
            <a:ext cx="6157067" cy="504056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00"/>
              </a:lnSpc>
            </a:pPr>
            <a:r>
              <a:rPr lang="ko-KR" altLang="en-US" sz="1400" dirty="0" smtClean="0"/>
              <a:t>③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디폴트로 지정된 </a:t>
            </a:r>
            <a:r>
              <a:rPr lang="en-US" altLang="ko-KR" sz="1400" dirty="0" smtClean="0"/>
              <a:t>Phone</a:t>
            </a:r>
            <a:r>
              <a:rPr lang="ko-KR" altLang="en-US" sz="1400" dirty="0" smtClean="0"/>
              <a:t>의 </a:t>
            </a:r>
            <a:r>
              <a:rPr lang="en-US" altLang="ko-KR" sz="1400" dirty="0" smtClean="0"/>
              <a:t>‘Nexus 5X’</a:t>
            </a:r>
            <a:r>
              <a:rPr lang="ko-KR" altLang="en-US" sz="1400" dirty="0" smtClean="0"/>
              <a:t>를 사용하기로 하고 </a:t>
            </a:r>
            <a:endParaRPr lang="en-US" altLang="ko-KR" sz="1400" dirty="0" smtClean="0"/>
          </a:p>
          <a:p>
            <a:pPr>
              <a:lnSpc>
                <a:spcPts val="2200"/>
              </a:lnSpc>
            </a:pPr>
            <a:r>
              <a:rPr lang="en-US" altLang="ko-KR" sz="1400" dirty="0" smtClean="0"/>
              <a:t>‘Next’</a:t>
            </a:r>
            <a:r>
              <a:rPr lang="ko-KR" altLang="en-US" sz="1400" dirty="0" smtClean="0"/>
              <a:t>버튼을 클릭한다</a:t>
            </a:r>
            <a:r>
              <a:rPr lang="en-US" altLang="ko-KR" sz="1400" dirty="0" smtClean="0"/>
              <a:t>.</a:t>
            </a:r>
            <a:endParaRPr lang="en-US" altLang="ko-KR" sz="1400" dirty="0"/>
          </a:p>
        </p:txBody>
      </p:sp>
      <p:sp>
        <p:nvSpPr>
          <p:cNvPr id="7" name="텍스트 개체 틀 2"/>
          <p:cNvSpPr txBox="1">
            <a:spLocks/>
          </p:cNvSpPr>
          <p:nvPr/>
        </p:nvSpPr>
        <p:spPr>
          <a:xfrm>
            <a:off x="6493729" y="3908515"/>
            <a:ext cx="4582907" cy="504056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00"/>
              </a:lnSpc>
            </a:pPr>
            <a:r>
              <a:rPr lang="ko-KR" altLang="en-US" sz="1400" dirty="0" smtClean="0"/>
              <a:t>④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API </a:t>
            </a:r>
            <a:r>
              <a:rPr lang="ko-KR" altLang="en-US" sz="1400" dirty="0" smtClean="0"/>
              <a:t>레벨에 해당하는 </a:t>
            </a:r>
            <a:r>
              <a:rPr lang="en-US" altLang="ko-KR" sz="1400" dirty="0" smtClean="0"/>
              <a:t>‘Download’</a:t>
            </a:r>
            <a:r>
              <a:rPr lang="ko-KR" altLang="en-US" sz="1400" dirty="0" smtClean="0"/>
              <a:t>를 클릭한다</a:t>
            </a:r>
            <a:r>
              <a:rPr lang="en-US" altLang="ko-KR" sz="1400" dirty="0" smtClean="0"/>
              <a:t>.</a:t>
            </a:r>
          </a:p>
          <a:p>
            <a:pPr>
              <a:lnSpc>
                <a:spcPts val="2200"/>
              </a:lnSpc>
            </a:pPr>
            <a:r>
              <a:rPr lang="en-US" altLang="ko-KR" sz="1400" dirty="0" smtClean="0"/>
              <a:t>(</a:t>
            </a:r>
            <a:r>
              <a:rPr lang="ko-KR" altLang="en-US" sz="1400" dirty="0" smtClean="0"/>
              <a:t>그림은 </a:t>
            </a:r>
            <a:r>
              <a:rPr lang="en-US" altLang="ko-KR" sz="1400" dirty="0" smtClean="0"/>
              <a:t>API </a:t>
            </a:r>
            <a:r>
              <a:rPr lang="ko-KR" altLang="en-US" sz="1400" dirty="0" smtClean="0"/>
              <a:t>레벨 </a:t>
            </a:r>
            <a:r>
              <a:rPr lang="en-US" altLang="ko-KR" sz="1400" dirty="0" smtClean="0"/>
              <a:t>28</a:t>
            </a:r>
            <a:r>
              <a:rPr lang="ko-KR" altLang="en-US" sz="1400" dirty="0" smtClean="0"/>
              <a:t>에 대한 예이다</a:t>
            </a:r>
            <a:r>
              <a:rPr lang="en-US" altLang="ko-KR" sz="1400" dirty="0" smtClean="0"/>
              <a:t>)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107403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9" y="168026"/>
            <a:ext cx="3641768" cy="2654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470" y="168026"/>
            <a:ext cx="3744790" cy="2654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텍스트 개체 틀 2"/>
          <p:cNvSpPr txBox="1">
            <a:spLocks/>
          </p:cNvSpPr>
          <p:nvPr/>
        </p:nvSpPr>
        <p:spPr>
          <a:xfrm>
            <a:off x="265257" y="3182706"/>
            <a:ext cx="3759100" cy="504056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200"/>
              </a:lnSpc>
            </a:pPr>
            <a:r>
              <a:rPr lang="ko-KR" altLang="en-US" sz="1400" dirty="0"/>
              <a:t>⑤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라이선스에 동의하고 </a:t>
            </a:r>
            <a:r>
              <a:rPr lang="en-US" altLang="ko-KR" sz="1400" dirty="0" smtClean="0"/>
              <a:t>‘Next’</a:t>
            </a:r>
          </a:p>
          <a:p>
            <a:pPr algn="ctr">
              <a:lnSpc>
                <a:spcPts val="2200"/>
              </a:lnSpc>
            </a:pPr>
            <a:r>
              <a:rPr lang="ko-KR" altLang="en-US" sz="1400" dirty="0" smtClean="0"/>
              <a:t>버튼을 클릭한다</a:t>
            </a:r>
            <a:r>
              <a:rPr lang="en-US" altLang="ko-KR" sz="1400" dirty="0" smtClean="0"/>
              <a:t>.</a:t>
            </a:r>
            <a:endParaRPr lang="en-US" altLang="ko-KR" sz="1400" dirty="0"/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5862355" y="3050821"/>
            <a:ext cx="3615084" cy="504056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200"/>
              </a:lnSpc>
            </a:pPr>
            <a:r>
              <a:rPr lang="ko-KR" altLang="en-US" sz="1400" dirty="0"/>
              <a:t>⑥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설치가 완료되면 </a:t>
            </a:r>
            <a:r>
              <a:rPr lang="en-US" altLang="ko-KR" sz="1400" dirty="0" smtClean="0"/>
              <a:t>‘Finish’ </a:t>
            </a:r>
          </a:p>
          <a:p>
            <a:pPr algn="ctr">
              <a:lnSpc>
                <a:spcPts val="2200"/>
              </a:lnSpc>
            </a:pPr>
            <a:r>
              <a:rPr lang="ko-KR" altLang="en-US" sz="1400" dirty="0" smtClean="0"/>
              <a:t>버튼을 클릭한다</a:t>
            </a:r>
            <a:r>
              <a:rPr lang="en-US" altLang="ko-KR" sz="1400" dirty="0" smtClean="0"/>
              <a:t>.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182549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한혜인\Downloads\a3 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82" y="73773"/>
            <a:ext cx="3756044" cy="321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 txBox="1">
            <a:spLocks/>
          </p:cNvSpPr>
          <p:nvPr/>
        </p:nvSpPr>
        <p:spPr>
          <a:xfrm>
            <a:off x="4025876" y="218029"/>
            <a:ext cx="7966832" cy="115212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00"/>
              </a:lnSpc>
            </a:pPr>
            <a:r>
              <a:rPr lang="en-US" altLang="ko-KR" sz="1400" dirty="0" smtClean="0"/>
              <a:t>Android Studio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Android SDK </a:t>
            </a:r>
            <a:r>
              <a:rPr lang="ko-KR" altLang="en-US" sz="1400" dirty="0" smtClean="0"/>
              <a:t>설치 경로는 시스템에서 설정한 그대로 두고 </a:t>
            </a:r>
            <a:r>
              <a:rPr lang="en-US" altLang="ko-KR" sz="1400" dirty="0" smtClean="0"/>
              <a:t>‘Next’</a:t>
            </a:r>
            <a:r>
              <a:rPr lang="ko-KR" altLang="en-US" sz="1400" dirty="0" smtClean="0"/>
              <a:t>버튼을 클릭한다</a:t>
            </a:r>
            <a:r>
              <a:rPr lang="en-US" altLang="ko-KR" sz="1400" dirty="0" smtClean="0"/>
              <a:t>.(Program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Files </a:t>
            </a:r>
            <a:r>
              <a:rPr lang="ko-KR" altLang="en-US" sz="1400" dirty="0" smtClean="0"/>
              <a:t>폴더 아래에 설치됨</a:t>
            </a:r>
            <a:r>
              <a:rPr lang="en-US" altLang="ko-KR" sz="1400" dirty="0" smtClean="0"/>
              <a:t>)</a:t>
            </a:r>
            <a:endParaRPr lang="en-US" altLang="ko-KR" sz="1400" dirty="0"/>
          </a:p>
        </p:txBody>
      </p:sp>
      <p:pic>
        <p:nvPicPr>
          <p:cNvPr id="4" name="Picture 3" descr="C:\Users\한혜인\Downloads\a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47" y="3292536"/>
            <a:ext cx="3827329" cy="329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2"/>
          <p:cNvSpPr txBox="1">
            <a:spLocks/>
          </p:cNvSpPr>
          <p:nvPr/>
        </p:nvSpPr>
        <p:spPr>
          <a:xfrm>
            <a:off x="4394207" y="3455268"/>
            <a:ext cx="5989507" cy="504056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시작 메뉴 폴더 이름은 그대로 두고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‘Install’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버튼을 클릭한다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.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224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26" y="204508"/>
            <a:ext cx="3641769" cy="2670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텍스트 개체 틀 2"/>
          <p:cNvSpPr txBox="1">
            <a:spLocks/>
          </p:cNvSpPr>
          <p:nvPr/>
        </p:nvSpPr>
        <p:spPr>
          <a:xfrm>
            <a:off x="-105625" y="3314591"/>
            <a:ext cx="3759100" cy="504056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200"/>
              </a:lnSpc>
            </a:pPr>
            <a:r>
              <a:rPr lang="ko-KR" altLang="en-US" sz="1400" dirty="0" smtClean="0"/>
              <a:t>⑦</a:t>
            </a:r>
            <a:r>
              <a:rPr lang="en-US" altLang="ko-KR" sz="1400" dirty="0" smtClean="0"/>
              <a:t> ‘Next’</a:t>
            </a:r>
            <a:r>
              <a:rPr lang="ko-KR" altLang="en-US" sz="1400" dirty="0" smtClean="0"/>
              <a:t>버튼을 클릭한다</a:t>
            </a:r>
            <a:r>
              <a:rPr lang="en-US" altLang="ko-KR" sz="1400" dirty="0" smtClean="0"/>
              <a:t>.</a:t>
            </a:r>
            <a:endParaRPr lang="en-US" altLang="ko-KR" sz="14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547" y="345195"/>
            <a:ext cx="3744790" cy="2652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텍스트 개체 틀 2"/>
          <p:cNvSpPr txBox="1">
            <a:spLocks/>
          </p:cNvSpPr>
          <p:nvPr/>
        </p:nvSpPr>
        <p:spPr>
          <a:xfrm>
            <a:off x="5967862" y="3226668"/>
            <a:ext cx="5972092" cy="504056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00"/>
              </a:lnSpc>
            </a:pPr>
            <a:r>
              <a:rPr lang="ko-KR" altLang="en-US" sz="1400" dirty="0" smtClean="0"/>
              <a:t>⑧</a:t>
            </a:r>
            <a:r>
              <a:rPr lang="en-US" altLang="ko-KR" sz="1400" dirty="0" smtClean="0"/>
              <a:t> </a:t>
            </a:r>
            <a:r>
              <a:rPr lang="ko-KR" altLang="en-US" sz="1400" dirty="0" err="1" smtClean="0"/>
              <a:t>안드로이드</a:t>
            </a:r>
            <a:r>
              <a:rPr lang="ko-KR" altLang="en-US" sz="1400" dirty="0" smtClean="0"/>
              <a:t> 가상 디바이스</a:t>
            </a:r>
            <a:r>
              <a:rPr lang="en-US" altLang="ko-KR" sz="1400" dirty="0" smtClean="0"/>
              <a:t>(AVD) </a:t>
            </a:r>
            <a:r>
              <a:rPr lang="ko-KR" altLang="en-US" sz="1400" dirty="0" smtClean="0"/>
              <a:t>이름을 지정하고</a:t>
            </a:r>
            <a:r>
              <a:rPr lang="en-US" altLang="ko-KR" sz="1400" dirty="0" smtClean="0"/>
              <a:t>‘Finish’</a:t>
            </a:r>
            <a:r>
              <a:rPr lang="ko-KR" altLang="en-US" sz="1400" dirty="0" smtClean="0"/>
              <a:t>버튼을 클릭한다</a:t>
            </a:r>
            <a:r>
              <a:rPr lang="en-US" altLang="ko-KR" sz="1400" dirty="0" smtClean="0"/>
              <a:t>.</a:t>
            </a:r>
          </a:p>
          <a:p>
            <a:pPr>
              <a:lnSpc>
                <a:spcPts val="2200"/>
              </a:lnSpc>
            </a:pPr>
            <a:r>
              <a:rPr lang="en-US" altLang="ko-KR" sz="1400" dirty="0" smtClean="0"/>
              <a:t>(</a:t>
            </a:r>
            <a:r>
              <a:rPr lang="ko-KR" altLang="en-US" sz="1400" dirty="0" smtClean="0"/>
              <a:t>그림은 디폴트로 주어지는 이름을 그대로 사용한 예이다</a:t>
            </a:r>
            <a:r>
              <a:rPr lang="en-US" altLang="ko-KR" sz="14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3133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79012" y="219580"/>
            <a:ext cx="3174141" cy="4546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800" b="1" smtClean="0"/>
              <a:t> 실행 디바이스 선택</a:t>
            </a:r>
            <a:endParaRPr lang="en-US" altLang="ko-KR" sz="1800" b="1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72" y="780797"/>
            <a:ext cx="3641770" cy="2773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텍스트 개체 틀 2"/>
          <p:cNvSpPr txBox="1">
            <a:spLocks/>
          </p:cNvSpPr>
          <p:nvPr/>
        </p:nvSpPr>
        <p:spPr>
          <a:xfrm>
            <a:off x="285872" y="3747528"/>
            <a:ext cx="3615084" cy="504056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200"/>
              </a:lnSpc>
            </a:pPr>
            <a:r>
              <a:rPr lang="ko-KR" altLang="en-US" sz="1400" dirty="0" smtClean="0"/>
              <a:t>⑨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개발 </a:t>
            </a:r>
            <a:r>
              <a:rPr lang="ko-KR" altLang="en-US" sz="1400" dirty="0" err="1" smtClean="0"/>
              <a:t>타겟</a:t>
            </a:r>
            <a:r>
              <a:rPr lang="ko-KR" altLang="en-US" sz="1400" dirty="0" smtClean="0"/>
              <a:t> 디바이스 목록에 방금 만든 </a:t>
            </a:r>
            <a:endParaRPr lang="en-US" altLang="ko-KR" sz="1400" dirty="0" smtClean="0"/>
          </a:p>
          <a:p>
            <a:pPr algn="ctr">
              <a:lnSpc>
                <a:spcPts val="2200"/>
              </a:lnSpc>
            </a:pPr>
            <a:r>
              <a:rPr lang="ko-KR" altLang="en-US" sz="1400" dirty="0" smtClean="0"/>
              <a:t>가상 디바이스가 나타나면 선택하고 </a:t>
            </a:r>
            <a:endParaRPr lang="en-US" altLang="ko-KR" sz="1400" dirty="0" smtClean="0"/>
          </a:p>
          <a:p>
            <a:pPr algn="ctr">
              <a:lnSpc>
                <a:spcPts val="2200"/>
              </a:lnSpc>
            </a:pPr>
            <a:r>
              <a:rPr lang="en-US" altLang="ko-KR" sz="1400" dirty="0" smtClean="0"/>
              <a:t>‘OK’</a:t>
            </a:r>
            <a:r>
              <a:rPr lang="ko-KR" altLang="en-US" sz="1400" dirty="0" smtClean="0"/>
              <a:t>버튼을 클릭한다</a:t>
            </a:r>
            <a:r>
              <a:rPr lang="en-US" altLang="ko-KR" sz="1400" dirty="0" smtClean="0"/>
              <a:t>.</a:t>
            </a:r>
          </a:p>
          <a:p>
            <a:pPr algn="ctr">
              <a:lnSpc>
                <a:spcPts val="2200"/>
              </a:lnSpc>
            </a:pPr>
            <a:endParaRPr lang="en-US" altLang="ko-KR" sz="1400" dirty="0"/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6242537" y="219580"/>
            <a:ext cx="3960813" cy="454642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 실행 결과</a:t>
            </a:r>
            <a:endParaRPr lang="en-US" altLang="ko-KR" b="1" dirty="0"/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6242536" y="3743635"/>
            <a:ext cx="5802926" cy="504056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00"/>
              </a:lnSpc>
            </a:pPr>
            <a:r>
              <a:rPr lang="ko-KR" altLang="en-US" sz="1400" dirty="0" smtClean="0"/>
              <a:t>⑩ </a:t>
            </a:r>
            <a:r>
              <a:rPr lang="ko-KR" altLang="en-US" sz="1400" dirty="0" err="1" smtClean="0"/>
              <a:t>스마트폰으로</a:t>
            </a:r>
            <a:r>
              <a:rPr lang="ko-KR" altLang="en-US" sz="1400" dirty="0" smtClean="0"/>
              <a:t> 실행했던 결과와 동일하게 </a:t>
            </a:r>
            <a:endParaRPr lang="en-US" altLang="ko-KR" sz="1400" dirty="0" smtClean="0"/>
          </a:p>
          <a:p>
            <a:pPr>
              <a:lnSpc>
                <a:spcPts val="2200"/>
              </a:lnSpc>
            </a:pPr>
            <a:r>
              <a:rPr lang="ko-KR" altLang="en-US" sz="1400" dirty="0" smtClean="0"/>
              <a:t>상단 </a:t>
            </a:r>
            <a:r>
              <a:rPr lang="ko-KR" altLang="en-US" sz="1400" dirty="0" err="1" smtClean="0"/>
              <a:t>액티비티</a:t>
            </a:r>
            <a:r>
              <a:rPr lang="ko-KR" altLang="en-US" sz="1400" dirty="0" smtClean="0"/>
              <a:t> 이름은 </a:t>
            </a:r>
            <a:r>
              <a:rPr lang="en-US" altLang="ko-KR" sz="1400" dirty="0" smtClean="0"/>
              <a:t>‘Hello Android’</a:t>
            </a:r>
          </a:p>
          <a:p>
            <a:pPr>
              <a:lnSpc>
                <a:spcPts val="2200"/>
              </a:lnSpc>
            </a:pPr>
            <a:r>
              <a:rPr lang="ko-KR" altLang="en-US" sz="1400" dirty="0" smtClean="0"/>
              <a:t>화면 중앙에는 </a:t>
            </a:r>
            <a:r>
              <a:rPr lang="en-US" altLang="ko-KR" sz="1400" dirty="0" smtClean="0"/>
              <a:t>“Hello World!”</a:t>
            </a:r>
            <a:r>
              <a:rPr lang="ko-KR" altLang="en-US" sz="1400" dirty="0" smtClean="0"/>
              <a:t>가 출력된다</a:t>
            </a:r>
            <a:r>
              <a:rPr lang="en-US" altLang="ko-KR" sz="1400" dirty="0" smtClean="0"/>
              <a:t>.</a:t>
            </a:r>
          </a:p>
          <a:p>
            <a:pPr>
              <a:lnSpc>
                <a:spcPts val="2200"/>
              </a:lnSpc>
            </a:pPr>
            <a:r>
              <a:rPr lang="ko-KR" altLang="en-US" sz="1400" dirty="0" smtClean="0"/>
              <a:t>사용 후에는 종료 버튼을 클릭하면 된다</a:t>
            </a:r>
            <a:r>
              <a:rPr lang="en-US" altLang="ko-KR" sz="1400" dirty="0" smtClean="0"/>
              <a:t>.</a:t>
            </a:r>
            <a:endParaRPr lang="en-US" altLang="ko-KR" sz="1400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719" y="780797"/>
            <a:ext cx="2500312" cy="2752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49798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/>
        </p:nvSpPr>
        <p:spPr>
          <a:xfrm>
            <a:off x="140949" y="0"/>
            <a:ext cx="7560840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/>
              <a:t>4. </a:t>
            </a:r>
            <a:r>
              <a:rPr lang="ko-KR" altLang="en-US" sz="2000" dirty="0" smtClean="0"/>
              <a:t>파일 편집</a:t>
            </a:r>
            <a:endParaRPr lang="ko-KR" altLang="en-US" sz="2000" dirty="0"/>
          </a:p>
        </p:txBody>
      </p:sp>
      <p:sp>
        <p:nvSpPr>
          <p:cNvPr id="3" name="텍스트 개체 틀 2"/>
          <p:cNvSpPr txBox="1">
            <a:spLocks/>
          </p:cNvSpPr>
          <p:nvPr/>
        </p:nvSpPr>
        <p:spPr>
          <a:xfrm>
            <a:off x="-193549" y="321313"/>
            <a:ext cx="4044579" cy="5013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800" b="1" dirty="0" smtClean="0"/>
              <a:t> 어플리케이션 라벨 수정</a:t>
            </a:r>
            <a:endParaRPr lang="en-US" altLang="ko-KR" sz="1800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58" y="822702"/>
            <a:ext cx="6234354" cy="3494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텍스트 개체 틀 2"/>
          <p:cNvSpPr txBox="1">
            <a:spLocks/>
          </p:cNvSpPr>
          <p:nvPr/>
        </p:nvSpPr>
        <p:spPr>
          <a:xfrm>
            <a:off x="547899" y="4707677"/>
            <a:ext cx="7344816" cy="288032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res/values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폴더에 있는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B5A53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strings.xml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에서 </a:t>
            </a:r>
            <a:r>
              <a:rPr kumimoji="0" lang="en-US" altLang="ko-K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EB5A53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app_name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속성 값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“hello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Android”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를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“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안녕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”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으로 수정하면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앱의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 아이콘 아래에 보여지는 이름과 출력되는 화면의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액티비티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 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  <a:p>
            <a:pPr marL="0" marR="0" lvl="0" indent="0" algn="ctr" defTabSz="914400" rtl="0" eaLnBrk="1" fontAlgn="auto" latinLnBrk="1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이름이 모두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“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안녕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”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으로 출력된다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07168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-193549" y="0"/>
            <a:ext cx="4440233" cy="4310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800" b="1" smtClean="0"/>
              <a:t> 출력 문자 수정</a:t>
            </a:r>
            <a:endParaRPr lang="en-US" altLang="ko-KR" sz="1800" b="1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19" y="554987"/>
            <a:ext cx="5526361" cy="3097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텍스트 개체 틀 2"/>
          <p:cNvSpPr txBox="1">
            <a:spLocks/>
          </p:cNvSpPr>
          <p:nvPr/>
        </p:nvSpPr>
        <p:spPr>
          <a:xfrm>
            <a:off x="322419" y="3915807"/>
            <a:ext cx="7344816" cy="288032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00"/>
              </a:lnSpc>
            </a:pPr>
            <a:r>
              <a:rPr lang="en-US" altLang="ko-KR" sz="1400" dirty="0" smtClean="0"/>
              <a:t>Res/layout </a:t>
            </a:r>
            <a:r>
              <a:rPr lang="ko-KR" altLang="en-US" sz="1400" dirty="0" smtClean="0"/>
              <a:t>폴더에 있는 </a:t>
            </a:r>
            <a:r>
              <a:rPr lang="en-US" altLang="ko-KR" sz="1400" dirty="0" smtClean="0">
                <a:solidFill>
                  <a:srgbClr val="EB5A53"/>
                </a:solidFill>
              </a:rPr>
              <a:t>activity_main.xml</a:t>
            </a:r>
            <a:r>
              <a:rPr lang="ko-KR" altLang="en-US" sz="1400" dirty="0" smtClean="0"/>
              <a:t>에서 문자 출력을 위한 </a:t>
            </a:r>
            <a:r>
              <a:rPr lang="en-US" altLang="ko-KR" sz="1400" dirty="0" err="1" smtClean="0">
                <a:solidFill>
                  <a:srgbClr val="EB5A53"/>
                </a:solidFill>
              </a:rPr>
              <a:t>TextView</a:t>
            </a:r>
            <a:r>
              <a:rPr lang="ko-KR" altLang="en-US" sz="1400" dirty="0" smtClean="0"/>
              <a:t>의 </a:t>
            </a:r>
            <a:endParaRPr lang="en-US" altLang="ko-KR" sz="1400" dirty="0" smtClean="0"/>
          </a:p>
          <a:p>
            <a:pPr>
              <a:lnSpc>
                <a:spcPts val="2200"/>
              </a:lnSpc>
            </a:pPr>
            <a:r>
              <a:rPr lang="en-US" altLang="ko-KR" sz="1400" dirty="0" smtClean="0"/>
              <a:t>text </a:t>
            </a:r>
            <a:r>
              <a:rPr lang="ko-KR" altLang="en-US" sz="1400" dirty="0" smtClean="0"/>
              <a:t>속성 값 </a:t>
            </a:r>
            <a:r>
              <a:rPr lang="en-US" altLang="ko-KR" sz="1400" dirty="0" smtClean="0"/>
              <a:t>“Hello World!”</a:t>
            </a:r>
            <a:r>
              <a:rPr lang="ko-KR" altLang="en-US" sz="1400" dirty="0" smtClean="0"/>
              <a:t>를 </a:t>
            </a:r>
            <a:r>
              <a:rPr lang="en-US" altLang="ko-KR" sz="1400" dirty="0" smtClean="0"/>
              <a:t>“</a:t>
            </a:r>
            <a:r>
              <a:rPr lang="ko-KR" altLang="en-US" sz="1400" dirty="0" smtClean="0"/>
              <a:t>안녕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안드로이드</a:t>
            </a:r>
            <a:r>
              <a:rPr lang="en-US" altLang="ko-KR" sz="1400" dirty="0" smtClean="0"/>
              <a:t>!”</a:t>
            </a:r>
            <a:r>
              <a:rPr lang="ko-KR" altLang="en-US" sz="1400" dirty="0" smtClean="0"/>
              <a:t>로 수정하면 화면 중앙에 </a:t>
            </a:r>
            <a:endParaRPr lang="en-US" altLang="ko-KR" sz="1400" dirty="0" smtClean="0"/>
          </a:p>
          <a:p>
            <a:pPr>
              <a:lnSpc>
                <a:spcPts val="2200"/>
              </a:lnSpc>
            </a:pPr>
            <a:r>
              <a:rPr lang="ko-KR" altLang="en-US" sz="1400" dirty="0" smtClean="0"/>
              <a:t>나타나는 텍스트가 변경되어 출력된다</a:t>
            </a:r>
            <a:r>
              <a:rPr lang="en-US" altLang="ko-KR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49339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/>
        </p:nvSpPr>
        <p:spPr>
          <a:xfrm>
            <a:off x="105390" y="166836"/>
            <a:ext cx="7560840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smtClean="0"/>
              <a:t>5. </a:t>
            </a:r>
            <a:r>
              <a:rPr lang="ko-KR" altLang="en-US" sz="2000" smtClean="0"/>
              <a:t>프로젝트 실행</a:t>
            </a:r>
            <a:endParaRPr lang="ko-KR" altLang="en-US" sz="2000" dirty="0"/>
          </a:p>
        </p:txBody>
      </p:sp>
      <p:sp>
        <p:nvSpPr>
          <p:cNvPr id="3" name="텍스트 개체 틀 2"/>
          <p:cNvSpPr txBox="1">
            <a:spLocks/>
          </p:cNvSpPr>
          <p:nvPr/>
        </p:nvSpPr>
        <p:spPr>
          <a:xfrm>
            <a:off x="105390" y="598884"/>
            <a:ext cx="2448272" cy="4546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 smtClean="0"/>
              <a:t> 실행 결과</a:t>
            </a:r>
            <a:endParaRPr lang="en-US" altLang="ko-KR" sz="2000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192" y="382860"/>
            <a:ext cx="3420099" cy="5604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79107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5885" y="175819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프로젝트 파일 구조</a:t>
            </a:r>
          </a:p>
        </p:txBody>
      </p:sp>
      <p:sp>
        <p:nvSpPr>
          <p:cNvPr id="3" name="텍스트 개체 틀 1"/>
          <p:cNvSpPr txBox="1">
            <a:spLocks/>
          </p:cNvSpPr>
          <p:nvPr/>
        </p:nvSpPr>
        <p:spPr>
          <a:xfrm>
            <a:off x="503547" y="526086"/>
            <a:ext cx="7560840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>
                <a:latin typeface="HY견고딕" pitchFamily="18" charset="-127"/>
                <a:ea typeface="HY견고딕" pitchFamily="18" charset="-127"/>
              </a:rPr>
              <a:t>1. </a:t>
            </a:r>
            <a:r>
              <a:rPr lang="ko-KR" altLang="en-US" sz="1600" dirty="0" smtClean="0">
                <a:latin typeface="HY견고딕" pitchFamily="18" charset="-127"/>
                <a:ea typeface="HY견고딕" pitchFamily="18" charset="-127"/>
              </a:rPr>
              <a:t>프로젝트 모듈의 구조와 기능</a:t>
            </a:r>
            <a:endParaRPr lang="ko-KR" altLang="en-US" sz="16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395535" y="958134"/>
            <a:ext cx="7776865" cy="10307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ts val="2200"/>
              </a:lnSpc>
              <a:buFont typeface="Arial" pitchFamily="34" charset="0"/>
              <a:buChar char="•"/>
            </a:pPr>
            <a:r>
              <a:rPr lang="ko-KR" altLang="en-US" sz="1500" smtClean="0">
                <a:latin typeface="HY견고딕" pitchFamily="18" charset="-127"/>
                <a:ea typeface="HY견고딕" pitchFamily="18" charset="-127"/>
              </a:rPr>
              <a:t>프로젝트는 </a:t>
            </a:r>
            <a:r>
              <a:rPr lang="en-US" altLang="ko-KR" sz="1500" smtClean="0">
                <a:latin typeface="HY견고딕" pitchFamily="18" charset="-127"/>
                <a:ea typeface="HY견고딕" pitchFamily="18" charset="-127"/>
              </a:rPr>
              <a:t>manifests, java, res, Gradle Scripts</a:t>
            </a:r>
            <a:r>
              <a:rPr lang="ko-KR" altLang="en-US" sz="1500" smtClean="0">
                <a:latin typeface="HY견고딕" pitchFamily="18" charset="-127"/>
                <a:ea typeface="HY견고딕" pitchFamily="18" charset="-127"/>
              </a:rPr>
              <a:t>의 주요 모듈로 구성됨</a:t>
            </a:r>
            <a:endParaRPr lang="en-US" altLang="ko-KR" sz="1500" smtClean="0">
              <a:latin typeface="HY견고딕" pitchFamily="18" charset="-127"/>
              <a:ea typeface="HY견고딕" pitchFamily="18" charset="-127"/>
            </a:endParaRPr>
          </a:p>
          <a:p>
            <a:pPr marL="285750" indent="-285750" algn="l">
              <a:lnSpc>
                <a:spcPts val="2200"/>
              </a:lnSpc>
              <a:buFont typeface="Arial" pitchFamily="34" charset="0"/>
              <a:buChar char="•"/>
            </a:pPr>
            <a:r>
              <a:rPr lang="ko-KR" altLang="en-US" sz="1500" smtClean="0"/>
              <a:t>각 모듈의 파일들은 프로젝트를 만들 때 액티비티 유형에 따라 일부 다르게 나타남</a:t>
            </a:r>
            <a:endParaRPr lang="en-US" altLang="ko-KR" sz="1500" smtClean="0"/>
          </a:p>
          <a:p>
            <a:pPr marL="285750" indent="-285750" algn="l">
              <a:lnSpc>
                <a:spcPts val="2200"/>
              </a:lnSpc>
              <a:buFont typeface="Arial" pitchFamily="34" charset="0"/>
              <a:buChar char="•"/>
            </a:pPr>
            <a:r>
              <a:rPr lang="ko-KR" altLang="en-US" sz="1500" smtClean="0">
                <a:latin typeface="HY견고딕" pitchFamily="18" charset="-127"/>
                <a:ea typeface="HY견고딕" pitchFamily="18" charset="-127"/>
              </a:rPr>
              <a:t>아래 그림은 </a:t>
            </a:r>
            <a:r>
              <a:rPr lang="en-US" altLang="ko-KR" sz="1500" smtClean="0">
                <a:latin typeface="HY견고딕" pitchFamily="18" charset="-127"/>
                <a:ea typeface="HY견고딕" pitchFamily="18" charset="-127"/>
              </a:rPr>
              <a:t>Empty Activity</a:t>
            </a:r>
            <a:r>
              <a:rPr lang="ko-KR" altLang="en-US" sz="1500" smtClean="0">
                <a:latin typeface="HY견고딕" pitchFamily="18" charset="-127"/>
                <a:ea typeface="HY견고딕" pitchFamily="18" charset="-127"/>
              </a:rPr>
              <a:t>로 만든 프로젝트의 예</a:t>
            </a:r>
            <a:endParaRPr lang="en-US" altLang="ko-KR" sz="1500" dirty="0" smtClean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5" name="Picture 2" descr="C:\Users\한혜인\Downloads\as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005621"/>
            <a:ext cx="6108766" cy="486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218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/>
        </p:nvSpPr>
        <p:spPr>
          <a:xfrm>
            <a:off x="184521" y="184420"/>
            <a:ext cx="7560840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smtClean="0"/>
              <a:t>2</a:t>
            </a:r>
            <a:r>
              <a:rPr lang="en-US" altLang="ko-KR" sz="1800" smtClean="0"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1800" smtClean="0">
                <a:latin typeface="HY견고딕" pitchFamily="18" charset="-127"/>
                <a:ea typeface="HY견고딕" pitchFamily="18" charset="-127"/>
              </a:rPr>
              <a:t>모듈별 소스들의 기능</a:t>
            </a:r>
            <a:endParaRPr lang="ko-KR" altLang="en-US" sz="18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02" y="748549"/>
            <a:ext cx="9180519" cy="5458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67744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936502" y="326519"/>
            <a:ext cx="7921625" cy="5229421"/>
            <a:chOff x="611187" y="1073865"/>
            <a:chExt cx="7921625" cy="5229421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87" y="1073865"/>
              <a:ext cx="7921625" cy="4710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88" y="1391733"/>
              <a:ext cx="7921624" cy="49115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623318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14236"/>
            <a:ext cx="6096000" cy="42011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프로젝트 파일 간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연관성과 앱의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실행 원리</a:t>
            </a:r>
          </a:p>
        </p:txBody>
      </p:sp>
      <p:sp>
        <p:nvSpPr>
          <p:cNvPr id="3" name="텍스트 개체 틀 1"/>
          <p:cNvSpPr txBox="1">
            <a:spLocks/>
          </p:cNvSpPr>
          <p:nvPr/>
        </p:nvSpPr>
        <p:spPr>
          <a:xfrm>
            <a:off x="395536" y="641620"/>
            <a:ext cx="7560840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smtClean="0"/>
              <a:t>1</a:t>
            </a:r>
            <a:r>
              <a:rPr lang="en-US" altLang="ko-KR" sz="1800" smtClean="0"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1800" smtClean="0">
                <a:latin typeface="HY견고딕" pitchFamily="18" charset="-127"/>
                <a:ea typeface="HY견고딕" pitchFamily="18" charset="-127"/>
              </a:rPr>
              <a:t>프로젝트 파일 간 연관성과 앱의 실행 원리</a:t>
            </a:r>
            <a:endParaRPr lang="ko-KR" altLang="en-US" sz="18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" name="Picture 2" descr="C:\Users\한혜인\Downloads\asdas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810" y="641620"/>
            <a:ext cx="6772004" cy="585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7101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/>
        </p:nvSpPr>
        <p:spPr>
          <a:xfrm>
            <a:off x="228482" y="96497"/>
            <a:ext cx="7560840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smtClean="0"/>
              <a:t>2. </a:t>
            </a:r>
            <a:r>
              <a:rPr lang="ko-KR" altLang="en-US" sz="2000" smtClean="0"/>
              <a:t>프로젝트 파일의 흐름</a:t>
            </a:r>
            <a:endParaRPr lang="ko-KR" altLang="en-US" sz="2000" dirty="0"/>
          </a:p>
        </p:txBody>
      </p:sp>
      <p:sp>
        <p:nvSpPr>
          <p:cNvPr id="3" name="텍스트 개체 틀 2"/>
          <p:cNvSpPr txBox="1">
            <a:spLocks/>
          </p:cNvSpPr>
          <p:nvPr/>
        </p:nvSpPr>
        <p:spPr>
          <a:xfrm>
            <a:off x="0" y="458206"/>
            <a:ext cx="5112940" cy="4546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 smtClean="0"/>
              <a:t> 아이콘 이미지</a:t>
            </a:r>
            <a:r>
              <a:rPr lang="en-US" altLang="ko-KR" sz="2000" b="1" dirty="0" smtClean="0"/>
              <a:t>(res/</a:t>
            </a:r>
            <a:r>
              <a:rPr lang="en-US" altLang="ko-KR" sz="2000" b="1" dirty="0" err="1" smtClean="0"/>
              <a:t>mipmap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폴더</a:t>
            </a:r>
            <a:r>
              <a:rPr lang="en-US" altLang="ko-KR" sz="2000" b="1" dirty="0" smtClean="0"/>
              <a:t>)</a:t>
            </a:r>
            <a:endParaRPr lang="en-US" altLang="ko-KR" sz="2000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57" y="1053937"/>
            <a:ext cx="5110724" cy="1656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텍스트 개체 틀 2"/>
          <p:cNvSpPr txBox="1">
            <a:spLocks/>
          </p:cNvSpPr>
          <p:nvPr/>
        </p:nvSpPr>
        <p:spPr>
          <a:xfrm>
            <a:off x="413121" y="2936631"/>
            <a:ext cx="5112940" cy="454642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 화면 테마와 리소스</a:t>
            </a:r>
            <a:r>
              <a:rPr lang="en-US" altLang="ko-KR" b="1" dirty="0" smtClean="0"/>
              <a:t>(res/values </a:t>
            </a:r>
            <a:r>
              <a:rPr lang="ko-KR" altLang="en-US" b="1" dirty="0" smtClean="0"/>
              <a:t>폴더</a:t>
            </a:r>
            <a:r>
              <a:rPr lang="en-US" altLang="ko-KR" b="1" dirty="0" smtClean="0"/>
              <a:t>)</a:t>
            </a:r>
            <a:endParaRPr lang="en-US" altLang="ko-KR" b="1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57" y="3617759"/>
            <a:ext cx="7483599" cy="1913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2838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한혜인\Downloads\a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50" y="111419"/>
            <a:ext cx="3809941" cy="326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 txBox="1">
            <a:spLocks/>
          </p:cNvSpPr>
          <p:nvPr/>
        </p:nvSpPr>
        <p:spPr>
          <a:xfrm>
            <a:off x="4320244" y="421922"/>
            <a:ext cx="3759100" cy="504056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 smtClean="0"/>
              <a:t>설치가 완료되면</a:t>
            </a:r>
            <a:r>
              <a:rPr lang="en-US" altLang="ko-KR" sz="1400" dirty="0" smtClean="0"/>
              <a:t>‘Next’</a:t>
            </a:r>
            <a:r>
              <a:rPr lang="ko-KR" altLang="en-US" sz="1400" dirty="0" smtClean="0"/>
              <a:t>버튼을 클릭한다</a:t>
            </a:r>
            <a:r>
              <a:rPr lang="en-US" altLang="ko-KR" sz="1400" dirty="0" smtClean="0"/>
              <a:t>.</a:t>
            </a:r>
            <a:endParaRPr lang="en-US" altLang="ko-KR" sz="1400" dirty="0"/>
          </a:p>
        </p:txBody>
      </p:sp>
      <p:pic>
        <p:nvPicPr>
          <p:cNvPr id="4" name="Picture 3" descr="C:\Users\한혜인\Downloads\a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18" y="3292932"/>
            <a:ext cx="3827329" cy="326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2"/>
          <p:cNvSpPr txBox="1">
            <a:spLocks/>
          </p:cNvSpPr>
          <p:nvPr/>
        </p:nvSpPr>
        <p:spPr>
          <a:xfrm>
            <a:off x="4609625" y="3379921"/>
            <a:ext cx="6328006" cy="504056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00"/>
              </a:lnSpc>
            </a:pPr>
            <a:r>
              <a:rPr lang="ko-KR" altLang="en-US" sz="1400" dirty="0" smtClean="0"/>
              <a:t>안드로이드 스튜디오 설치가 끝나면 </a:t>
            </a:r>
            <a:r>
              <a:rPr lang="en-US" altLang="ko-KR" sz="1400" dirty="0" smtClean="0"/>
              <a:t>‘Finish’</a:t>
            </a:r>
            <a:r>
              <a:rPr lang="ko-KR" altLang="en-US" sz="1400" dirty="0" smtClean="0"/>
              <a:t>버튼을 클릭한다</a:t>
            </a:r>
            <a:r>
              <a:rPr lang="en-US" altLang="ko-KR" sz="1400" dirty="0" smtClean="0"/>
              <a:t>.</a:t>
            </a:r>
          </a:p>
          <a:p>
            <a:pPr>
              <a:lnSpc>
                <a:spcPts val="2000"/>
              </a:lnSpc>
            </a:pPr>
            <a:r>
              <a:rPr lang="en-US" altLang="ko-KR" sz="1400" dirty="0" smtClean="0"/>
              <a:t>(</a:t>
            </a:r>
            <a:r>
              <a:rPr lang="ko-KR" altLang="en-US" sz="1400" dirty="0" smtClean="0"/>
              <a:t>사용자 폴더의 사용자 계정 폴더에 </a:t>
            </a:r>
            <a:r>
              <a:rPr lang="en-US" altLang="ko-KR" sz="1400" dirty="0" smtClean="0"/>
              <a:t>.android </a:t>
            </a:r>
            <a:r>
              <a:rPr lang="ko-KR" altLang="en-US" sz="1400" dirty="0" smtClean="0"/>
              <a:t>폴더가 생성됨</a:t>
            </a:r>
            <a:r>
              <a:rPr lang="en-US" altLang="ko-KR" sz="1400" dirty="0" smtClean="0"/>
              <a:t>)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3116671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0" y="245957"/>
            <a:ext cx="5112940" cy="4546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b="1" smtClean="0"/>
              <a:t> 화면 테마와 리소스</a:t>
            </a:r>
            <a:r>
              <a:rPr lang="en-US" altLang="ko-KR" sz="1600" b="1" smtClean="0"/>
              <a:t>(res/values </a:t>
            </a:r>
            <a:r>
              <a:rPr lang="ko-KR" altLang="en-US" sz="1600" b="1" smtClean="0"/>
              <a:t>폴더</a:t>
            </a:r>
            <a:r>
              <a:rPr lang="en-US" altLang="ko-KR" sz="1600" b="1" smtClean="0"/>
              <a:t>)</a:t>
            </a:r>
            <a:endParaRPr lang="en-US" altLang="ko-KR" sz="1600" b="1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45" y="700599"/>
            <a:ext cx="7507708" cy="2927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45" y="4182678"/>
            <a:ext cx="7507708" cy="1158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67357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105390" y="140450"/>
            <a:ext cx="5112940" cy="4546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b="1" smtClean="0"/>
              <a:t> 화면 설계</a:t>
            </a:r>
            <a:r>
              <a:rPr lang="en-US" altLang="ko-KR" sz="2000" b="1" smtClean="0"/>
              <a:t>(res/layout </a:t>
            </a:r>
            <a:r>
              <a:rPr lang="ko-KR" altLang="en-US" sz="2000" b="1" smtClean="0"/>
              <a:t>폴더</a:t>
            </a:r>
            <a:r>
              <a:rPr lang="en-US" altLang="ko-KR" sz="2000" b="1" smtClean="0"/>
              <a:t>)</a:t>
            </a:r>
            <a:endParaRPr lang="en-US" altLang="ko-KR" sz="2000" b="1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36" y="1009976"/>
            <a:ext cx="7488833" cy="4698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44191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96597" y="237165"/>
            <a:ext cx="7344816" cy="4546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b="1" smtClean="0"/>
              <a:t> 자바 클래스</a:t>
            </a:r>
            <a:r>
              <a:rPr lang="en-US" altLang="ko-KR" sz="2000" b="1" smtClean="0"/>
              <a:t>(java/com.example.helloandroid </a:t>
            </a:r>
            <a:r>
              <a:rPr lang="ko-KR" altLang="en-US" sz="2000" b="1" smtClean="0"/>
              <a:t>패키지</a:t>
            </a:r>
            <a:r>
              <a:rPr lang="en-US" altLang="ko-KR" sz="2000" b="1" smtClean="0"/>
              <a:t>)</a:t>
            </a:r>
            <a:endParaRPr lang="en-US" altLang="ko-KR" sz="2000" b="1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66" y="1009976"/>
            <a:ext cx="7485550" cy="3691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30450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122974" y="149241"/>
            <a:ext cx="7344816" cy="4546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b="1" smtClean="0"/>
              <a:t> 어플리케이션 기본 정보</a:t>
            </a:r>
            <a:r>
              <a:rPr lang="en-US" altLang="ko-KR" sz="2000" b="1" smtClean="0"/>
              <a:t>(manifests </a:t>
            </a:r>
            <a:r>
              <a:rPr lang="ko-KR" altLang="en-US" sz="2000" b="1" smtClean="0"/>
              <a:t>폴더</a:t>
            </a:r>
            <a:r>
              <a:rPr lang="en-US" altLang="ko-KR" sz="2000" b="1" smtClean="0"/>
              <a:t>)</a:t>
            </a:r>
            <a:endParaRPr lang="en-US" altLang="ko-KR" sz="2000" b="1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11" y="808497"/>
            <a:ext cx="6981493" cy="4975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1579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/>
        </p:nvSpPr>
        <p:spPr>
          <a:xfrm>
            <a:off x="87805" y="114081"/>
            <a:ext cx="7560840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3. Android SDK </a:t>
            </a:r>
            <a:r>
              <a:rPr lang="ko-KR" altLang="en-US" sz="18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설치</a:t>
            </a:r>
            <a:endParaRPr lang="ko-KR" altLang="en-US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60" y="767934"/>
            <a:ext cx="5260985" cy="169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텍스트 개체 틀 2"/>
          <p:cNvSpPr txBox="1">
            <a:spLocks/>
          </p:cNvSpPr>
          <p:nvPr/>
        </p:nvSpPr>
        <p:spPr>
          <a:xfrm>
            <a:off x="5643660" y="767934"/>
            <a:ext cx="4933485" cy="504056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/>
              <a:t>이전 버전 환경을 설정하지 않는 것으로 선택한다</a:t>
            </a:r>
            <a:r>
              <a:rPr lang="en-US" altLang="ko-KR" sz="1400" dirty="0" smtClean="0"/>
              <a:t>.</a:t>
            </a:r>
            <a:endParaRPr lang="en-US" altLang="ko-KR" sz="1400" dirty="0"/>
          </a:p>
        </p:txBody>
      </p:sp>
      <p:pic>
        <p:nvPicPr>
          <p:cNvPr id="5" name="Picture 3" descr="C:\Users\한혜인\Downloads\aa1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22" y="2936218"/>
            <a:ext cx="4425871" cy="350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개체 틀 2"/>
          <p:cNvSpPr txBox="1">
            <a:spLocks/>
          </p:cNvSpPr>
          <p:nvPr/>
        </p:nvSpPr>
        <p:spPr>
          <a:xfrm>
            <a:off x="4823194" y="3314591"/>
            <a:ext cx="3615084" cy="504056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‘Next’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버튼을 클릭한다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.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497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21" y="204446"/>
            <a:ext cx="4631984" cy="3338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텍스트 개체 틀 2"/>
          <p:cNvSpPr txBox="1">
            <a:spLocks/>
          </p:cNvSpPr>
          <p:nvPr/>
        </p:nvSpPr>
        <p:spPr>
          <a:xfrm>
            <a:off x="4966653" y="333998"/>
            <a:ext cx="6102862" cy="504056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00"/>
              </a:lnSpc>
            </a:pPr>
            <a:r>
              <a:rPr lang="ko-KR" altLang="en-US" sz="1400" dirty="0" smtClean="0"/>
              <a:t>안드로이드 스튜디오를 표준형으로 설치하기 위해 </a:t>
            </a:r>
            <a:r>
              <a:rPr lang="en-US" altLang="ko-KR" sz="1400" dirty="0" smtClean="0"/>
              <a:t>Standard</a:t>
            </a:r>
            <a:r>
              <a:rPr lang="ko-KR" altLang="en-US" sz="1400" dirty="0" smtClean="0"/>
              <a:t>를 선택하고 </a:t>
            </a:r>
            <a:r>
              <a:rPr lang="en-US" altLang="ko-KR" sz="1400" dirty="0" smtClean="0"/>
              <a:t>‘next’</a:t>
            </a:r>
            <a:r>
              <a:rPr lang="ko-KR" altLang="en-US" sz="1400" dirty="0" smtClean="0"/>
              <a:t>버튼을 클릭한다</a:t>
            </a:r>
            <a:r>
              <a:rPr lang="en-US" altLang="ko-KR" sz="1400" dirty="0" smtClean="0"/>
              <a:t>.</a:t>
            </a:r>
            <a:endParaRPr lang="en-US" altLang="ko-KR" sz="14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22" y="3688314"/>
            <a:ext cx="4435109" cy="3181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텍스트 개체 틀 2"/>
          <p:cNvSpPr txBox="1">
            <a:spLocks/>
          </p:cNvSpPr>
          <p:nvPr/>
        </p:nvSpPr>
        <p:spPr>
          <a:xfrm>
            <a:off x="4966652" y="3688314"/>
            <a:ext cx="6524893" cy="504056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1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안드로이드 스튜디오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UI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테마를 선택한다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디폴트로 지정된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‘</a:t>
            </a:r>
            <a:r>
              <a:rPr kumimoji="0" lang="en-US" altLang="ko-K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IntelliJ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’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를 선택하고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‘Next’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버튼을 클릭한다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.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4979841" y="4527529"/>
            <a:ext cx="6076485" cy="504056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00"/>
              </a:lnSpc>
            </a:pPr>
            <a:r>
              <a:rPr lang="ko-KR" altLang="en-US" sz="1400" dirty="0" smtClean="0"/>
              <a:t>안드로이드 </a:t>
            </a:r>
            <a:r>
              <a:rPr lang="en-US" altLang="ko-KR" sz="1400" dirty="0" smtClean="0"/>
              <a:t>SDK </a:t>
            </a:r>
            <a:r>
              <a:rPr lang="ko-KR" altLang="en-US" sz="1400" dirty="0" smtClean="0"/>
              <a:t>설치 설정을 확인하고 </a:t>
            </a:r>
            <a:r>
              <a:rPr lang="en-US" altLang="ko-KR" sz="1400" dirty="0" smtClean="0"/>
              <a:t>‘Finish’</a:t>
            </a:r>
            <a:r>
              <a:rPr lang="ko-KR" altLang="en-US" sz="1400" dirty="0" smtClean="0"/>
              <a:t>버튼을 클릭한다</a:t>
            </a:r>
            <a:r>
              <a:rPr lang="en-US" altLang="ko-KR" sz="1400" dirty="0" smtClean="0"/>
              <a:t>.</a:t>
            </a:r>
            <a:endParaRPr lang="en-US" altLang="ko-KR" sz="1400" dirty="0"/>
          </a:p>
        </p:txBody>
      </p:sp>
      <p:sp>
        <p:nvSpPr>
          <p:cNvPr id="7" name="텍스트 개체 틀 2"/>
          <p:cNvSpPr txBox="1">
            <a:spLocks/>
          </p:cNvSpPr>
          <p:nvPr/>
        </p:nvSpPr>
        <p:spPr>
          <a:xfrm>
            <a:off x="4966652" y="5114716"/>
            <a:ext cx="7052433" cy="504056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1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설치가 완료되면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‘Finish’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버튼을 클릭한다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(C:\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사용자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\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사용자계정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\</a:t>
            </a:r>
            <a:r>
              <a:rPr kumimoji="0" lang="en-US" altLang="ko-K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AppData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폴더에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Android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폴더가 생성되고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SDK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가 설치된다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Tahoma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2367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 bwMode="gray">
          <a:xfrm>
            <a:off x="127303" y="101112"/>
            <a:ext cx="6390084" cy="429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34290" rIns="0" bIns="3429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latinLnBrk="0"/>
            <a:r>
              <a:rPr lang="en-US" altLang="ko-KR" sz="2100" kern="0" dirty="0">
                <a:solidFill>
                  <a:srgbClr val="000000"/>
                </a:solidFill>
              </a:rPr>
              <a:t>4. </a:t>
            </a:r>
            <a:r>
              <a:rPr lang="ko-KR" altLang="en-US" sz="2100" kern="0" dirty="0" err="1">
                <a:solidFill>
                  <a:srgbClr val="000000"/>
                </a:solidFill>
              </a:rPr>
              <a:t>안드로이드</a:t>
            </a:r>
            <a:r>
              <a:rPr lang="ko-KR" altLang="en-US" sz="2100" kern="0" dirty="0">
                <a:solidFill>
                  <a:srgbClr val="000000"/>
                </a:solidFill>
              </a:rPr>
              <a:t> </a:t>
            </a:r>
            <a:r>
              <a:rPr lang="en-US" altLang="ko-KR" sz="2100" kern="0" dirty="0">
                <a:solidFill>
                  <a:srgbClr val="000000"/>
                </a:solidFill>
              </a:rPr>
              <a:t>AVD </a:t>
            </a:r>
            <a:r>
              <a:rPr lang="ko-KR" altLang="en-US" sz="2100" kern="0" dirty="0">
                <a:solidFill>
                  <a:srgbClr val="000000"/>
                </a:solidFill>
              </a:rPr>
              <a:t>생성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 bwMode="auto">
          <a:xfrm>
            <a:off x="212664" y="711431"/>
            <a:ext cx="9845736" cy="361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rgbClr val="FA3A2D"/>
              </a:buClr>
              <a:buFont typeface="Wingdings" pitchFamily="2" charset="2"/>
              <a:buChar char="§"/>
              <a:defRPr sz="2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atinLnBrk="0"/>
            <a:r>
              <a:rPr lang="en-US" altLang="ko-KR" sz="1650" kern="0" dirty="0">
                <a:solidFill>
                  <a:srgbClr val="000000"/>
                </a:solidFill>
              </a:rPr>
              <a:t>(1) Android Studio </a:t>
            </a:r>
            <a:r>
              <a:rPr lang="ko-KR" altLang="en-US" sz="1650" kern="0" dirty="0">
                <a:solidFill>
                  <a:srgbClr val="000000"/>
                </a:solidFill>
              </a:rPr>
              <a:t>초기화면 </a:t>
            </a:r>
            <a:r>
              <a:rPr lang="en-US" altLang="ko-KR" sz="1650" kern="0" dirty="0">
                <a:solidFill>
                  <a:srgbClr val="000000"/>
                </a:solidFill>
              </a:rPr>
              <a:t>:</a:t>
            </a:r>
            <a:r>
              <a:rPr lang="ko-KR" altLang="en-US" sz="1650" kern="0" dirty="0">
                <a:solidFill>
                  <a:srgbClr val="000000"/>
                </a:solidFill>
              </a:rPr>
              <a:t> </a:t>
            </a:r>
            <a:r>
              <a:rPr lang="en-US" altLang="ko-KR" sz="1650" kern="0" dirty="0">
                <a:solidFill>
                  <a:srgbClr val="000000"/>
                </a:solidFill>
              </a:rPr>
              <a:t>[Start a new Android Studio project]</a:t>
            </a:r>
            <a:r>
              <a:rPr lang="ko-KR" altLang="en-US" sz="1650" kern="0" dirty="0">
                <a:solidFill>
                  <a:srgbClr val="000000"/>
                </a:solidFill>
              </a:rPr>
              <a:t> 클릭</a:t>
            </a:r>
            <a:endParaRPr lang="en-US" altLang="ko-KR" sz="1650" kern="0" dirty="0">
              <a:solidFill>
                <a:srgbClr val="0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21" y="1072663"/>
            <a:ext cx="4877061" cy="348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261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/>
        </p:nvSpPr>
        <p:spPr>
          <a:xfrm>
            <a:off x="480864" y="52847"/>
            <a:ext cx="7560840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smtClean="0"/>
              <a:t>4-1. </a:t>
            </a:r>
            <a:r>
              <a:rPr lang="ko-KR" altLang="en-US" sz="2000" smtClean="0"/>
              <a:t>안드로이드 가상 디바이스로 실행하기</a:t>
            </a:r>
            <a:endParaRPr lang="ko-KR" altLang="en-US" sz="2000" dirty="0"/>
          </a:p>
        </p:txBody>
      </p:sp>
      <p:sp>
        <p:nvSpPr>
          <p:cNvPr id="3" name="텍스트 개체 틀 2"/>
          <p:cNvSpPr txBox="1">
            <a:spLocks/>
          </p:cNvSpPr>
          <p:nvPr/>
        </p:nvSpPr>
        <p:spPr>
          <a:xfrm>
            <a:off x="395536" y="552308"/>
            <a:ext cx="4053372" cy="3005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800" b="1" dirty="0" smtClean="0"/>
              <a:t>실행 및 가상 디바이스 만들기</a:t>
            </a:r>
            <a:endParaRPr lang="en-US" altLang="ko-KR" sz="1800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80" y="1103820"/>
            <a:ext cx="6013594" cy="3670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텍스트 개체 틀 2"/>
          <p:cNvSpPr txBox="1">
            <a:spLocks/>
          </p:cNvSpPr>
          <p:nvPr/>
        </p:nvSpPr>
        <p:spPr>
          <a:xfrm>
            <a:off x="6372635" y="1600324"/>
            <a:ext cx="5883841" cy="288032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00"/>
              </a:lnSpc>
            </a:pP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①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4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안드로이드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스튜디오의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‘Run’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메뉴에서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‘Run app’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클릭하거나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</a:p>
          <a:p>
            <a:pPr>
              <a:lnSpc>
                <a:spcPts val="22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‘Run app’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메뉴 아이콘을 클릭한다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ts val="2200"/>
              </a:lnSpc>
            </a:pPr>
            <a:endParaRPr lang="en-US" altLang="ko-KR" sz="14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ts val="2200"/>
              </a:lnSpc>
            </a:pP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② 사용 가능한 가상 디바이스가 목록에 나타나지 않으면 가상 디바이스를 만들기 위해 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‘Create New Virtual Device’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버튼을 클릭한다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770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76" y="167425"/>
            <a:ext cx="4673948" cy="3638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텍스트 개체 틀 2"/>
          <p:cNvSpPr txBox="1">
            <a:spLocks/>
          </p:cNvSpPr>
          <p:nvPr/>
        </p:nvSpPr>
        <p:spPr>
          <a:xfrm>
            <a:off x="360366" y="4141068"/>
            <a:ext cx="5284296" cy="504056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00"/>
              </a:lnSpc>
            </a:pP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③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디폴트로 지정된 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Phone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의 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‘Nexus 5X’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를 사용하기로 하고 </a:t>
            </a:r>
            <a:endParaRPr lang="en-US" altLang="ko-KR" sz="14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ts val="2200"/>
              </a:lnSpc>
            </a:pP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‘Next’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버튼을 클릭한다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746" y="259759"/>
            <a:ext cx="4541583" cy="3283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텍스트 개체 틀 2"/>
          <p:cNvSpPr txBox="1">
            <a:spLocks/>
          </p:cNvSpPr>
          <p:nvPr/>
        </p:nvSpPr>
        <p:spPr>
          <a:xfrm>
            <a:off x="6833746" y="3889040"/>
            <a:ext cx="4908221" cy="504056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00"/>
              </a:lnSpc>
            </a:pP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④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API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레벨에 해당하는 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‘Download’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를 클릭한다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ts val="2200"/>
              </a:lnSpc>
            </a:pP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그림은 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API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레벨 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28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에 대한 예이다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14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2460</TotalTime>
  <Words>1217</Words>
  <Application>Microsoft Office PowerPoint</Application>
  <PresentationFormat>와이드스크린</PresentationFormat>
  <Paragraphs>153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43</vt:i4>
      </vt:variant>
    </vt:vector>
  </HeadingPairs>
  <TitlesOfParts>
    <vt:vector size="54" baseType="lpstr">
      <vt:lpstr>Adobe Kaiti Std R</vt:lpstr>
      <vt:lpstr>HY견고딕</vt:lpstr>
      <vt:lpstr>HY헤드라인M</vt:lpstr>
      <vt:lpstr>굴림</vt:lpstr>
      <vt:lpstr>맑은 고딕</vt:lpstr>
      <vt:lpstr>함초롬돋움</vt:lpstr>
      <vt:lpstr>Arial</vt:lpstr>
      <vt:lpstr>Tahoma</vt:lpstr>
      <vt:lpstr>Wingdings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앱 개발 환경 구축</dc:title>
  <dc:creator>user</dc:creator>
  <cp:lastModifiedBy>IN301</cp:lastModifiedBy>
  <cp:revision>143</cp:revision>
  <dcterms:created xsi:type="dcterms:W3CDTF">2017-03-08T10:20:32Z</dcterms:created>
  <dcterms:modified xsi:type="dcterms:W3CDTF">2023-03-13T04:59:39Z</dcterms:modified>
</cp:coreProperties>
</file>